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98" r:id="rId2"/>
    <p:sldId id="27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9" r:id="rId13"/>
    <p:sldId id="268" r:id="rId14"/>
    <p:sldId id="271" r:id="rId15"/>
    <p:sldId id="272" r:id="rId16"/>
    <p:sldId id="273" r:id="rId17"/>
    <p:sldId id="299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300" r:id="rId28"/>
    <p:sldId id="274" r:id="rId29"/>
    <p:sldId id="289" r:id="rId30"/>
    <p:sldId id="290" r:id="rId31"/>
    <p:sldId id="291" r:id="rId32"/>
    <p:sldId id="301" r:id="rId33"/>
    <p:sldId id="302" r:id="rId34"/>
    <p:sldId id="303" r:id="rId35"/>
    <p:sldId id="293" r:id="rId36"/>
    <p:sldId id="294" r:id="rId37"/>
    <p:sldId id="295" r:id="rId38"/>
    <p:sldId id="304" r:id="rId39"/>
    <p:sldId id="296" r:id="rId40"/>
    <p:sldId id="305" r:id="rId41"/>
    <p:sldId id="297" r:id="rId42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8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A9D40-2A2A-49CB-9488-C2023E462F9A}" type="datetimeFigureOut">
              <a:rPr lang="th-TH" smtClean="0"/>
              <a:t>29/09/60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1A5F-5E23-473B-81BB-16288875402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615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846AF-FDCF-45FA-B088-5F5A995AE08E}" type="datetimeFigureOut">
              <a:rPr lang="th-TH" smtClean="0"/>
              <a:t>29/09/60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5A042-9D30-4629-8FA3-5849DB39F7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248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EE3E1-B0D2-4D6D-853D-D50DB4835169}" type="slidenum">
              <a:rPr lang="th-TH" smtClean="0"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42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F75-EDC9-4995-8D85-31F5A37AE68D}" type="datetimeFigureOut">
              <a:rPr lang="th-TH" smtClean="0"/>
              <a:t>29/09/60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25B4-3868-4C46-A5B4-85606A26E1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275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F75-EDC9-4995-8D85-31F5A37AE68D}" type="datetimeFigureOut">
              <a:rPr lang="th-TH" smtClean="0"/>
              <a:t>29/09/60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25B4-3868-4C46-A5B4-85606A26E1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553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F75-EDC9-4995-8D85-31F5A37AE68D}" type="datetimeFigureOut">
              <a:rPr lang="th-TH" smtClean="0"/>
              <a:t>29/09/60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25B4-3868-4C46-A5B4-85606A26E1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556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F75-EDC9-4995-8D85-31F5A37AE68D}" type="datetimeFigureOut">
              <a:rPr lang="th-TH" smtClean="0"/>
              <a:t>29/09/60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25B4-3868-4C46-A5B4-85606A26E1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970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F75-EDC9-4995-8D85-31F5A37AE68D}" type="datetimeFigureOut">
              <a:rPr lang="th-TH" smtClean="0"/>
              <a:t>29/09/60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25B4-3868-4C46-A5B4-85606A26E1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7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F75-EDC9-4995-8D85-31F5A37AE68D}" type="datetimeFigureOut">
              <a:rPr lang="th-TH" smtClean="0"/>
              <a:t>29/09/60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25B4-3868-4C46-A5B4-85606A26E1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227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F75-EDC9-4995-8D85-31F5A37AE68D}" type="datetimeFigureOut">
              <a:rPr lang="th-TH" smtClean="0"/>
              <a:t>29/09/60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25B4-3868-4C46-A5B4-85606A26E1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170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F75-EDC9-4995-8D85-31F5A37AE68D}" type="datetimeFigureOut">
              <a:rPr lang="th-TH" smtClean="0"/>
              <a:t>29/09/60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25B4-3868-4C46-A5B4-85606A26E1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225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F75-EDC9-4995-8D85-31F5A37AE68D}" type="datetimeFigureOut">
              <a:rPr lang="th-TH" smtClean="0"/>
              <a:t>29/09/60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25B4-3868-4C46-A5B4-85606A26E1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102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F75-EDC9-4995-8D85-31F5A37AE68D}" type="datetimeFigureOut">
              <a:rPr lang="th-TH" smtClean="0"/>
              <a:t>29/09/60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25B4-3868-4C46-A5B4-85606A26E1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286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EF75-EDC9-4995-8D85-31F5A37AE68D}" type="datetimeFigureOut">
              <a:rPr lang="th-TH" smtClean="0"/>
              <a:t>29/09/60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25B4-3868-4C46-A5B4-85606A26E1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2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6EF75-EDC9-4995-8D85-31F5A37AE68D}" type="datetimeFigureOut">
              <a:rPr lang="th-TH" smtClean="0"/>
              <a:t>29/09/60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625B4-3868-4C46-A5B4-85606A26E1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341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 idx="4294967295"/>
          </p:nvPr>
        </p:nvSpPr>
        <p:spPr>
          <a:xfrm>
            <a:off x="457200" y="1066800"/>
            <a:ext cx="8229600" cy="1828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3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การจัดซื้อจัดจ้างภาครัฐ</a:t>
            </a:r>
            <a:r>
              <a:rPr lang="th-TH" sz="53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ด้วย </a:t>
            </a:r>
            <a:br>
              <a:rPr lang="th-TH" sz="53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53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วิธีการ</a:t>
            </a:r>
            <a:r>
              <a:rPr lang="th-TH" sz="53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ทางอิเล็กทรอนิกส์ (</a:t>
            </a:r>
            <a:r>
              <a:rPr lang="en-US" sz="53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e-GP) </a:t>
            </a:r>
            <a:r>
              <a:rPr lang="th-TH" sz="53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ระยะที่ 3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4294967295"/>
          </p:nvPr>
        </p:nvSpPr>
        <p:spPr>
          <a:xfrm>
            <a:off x="527050" y="3505200"/>
            <a:ext cx="7854950" cy="1752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r">
              <a:buNone/>
            </a:pPr>
            <a:r>
              <a:rPr lang="th-TH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57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7" t="4041" r="13636" b="8064"/>
          <a:stretch/>
        </p:blipFill>
        <p:spPr bwMode="auto">
          <a:xfrm>
            <a:off x="990600" y="1408216"/>
            <a:ext cx="7315200" cy="5449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81000" y="-18288"/>
            <a:ext cx="8229600" cy="8564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725269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คลิก  เลือกตัวเลือกพัสดุที่จัดหา</a:t>
            </a:r>
            <a:endParaRPr lang="th-TH" sz="36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141944" y="5310250"/>
            <a:ext cx="701207" cy="285750"/>
          </a:xfrm>
          <a:prstGeom prst="roundRect">
            <a:avLst>
              <a:gd name="adj" fmla="val 34478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919350" y="5310250"/>
            <a:ext cx="1728850" cy="300348"/>
          </a:xfrm>
          <a:prstGeom prst="roundRect">
            <a:avLst>
              <a:gd name="adj" fmla="val 34478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17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1" t="21445" r="14623" b="4997"/>
          <a:stretch/>
        </p:blipFill>
        <p:spPr bwMode="auto">
          <a:xfrm>
            <a:off x="685800" y="1676400"/>
            <a:ext cx="7938330" cy="505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81000" y="-18288"/>
            <a:ext cx="8229600" cy="8564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4552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คลิก  เลือกตัวเลือกประเภทโครงการ</a:t>
            </a:r>
            <a:endParaRPr lang="th-TH" sz="36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852550" y="5131750"/>
            <a:ext cx="777407" cy="285750"/>
          </a:xfrm>
          <a:prstGeom prst="roundRect">
            <a:avLst>
              <a:gd name="adj" fmla="val 34478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682405" y="5064825"/>
            <a:ext cx="1972559" cy="1004825"/>
          </a:xfrm>
          <a:prstGeom prst="roundRect">
            <a:avLst>
              <a:gd name="adj" fmla="val 21478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17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5" t="20767" r="14387" b="6930"/>
          <a:stretch/>
        </p:blipFill>
        <p:spPr bwMode="auto">
          <a:xfrm>
            <a:off x="533400" y="1713614"/>
            <a:ext cx="8001000" cy="4983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81000" y="-18288"/>
            <a:ext cx="8229600" cy="8564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4123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คลิก  เลือกตัวเลือกปีงบประมาณ</a:t>
            </a:r>
            <a:endParaRPr lang="th-TH" sz="36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828800" y="5795652"/>
            <a:ext cx="701207" cy="285750"/>
          </a:xfrm>
          <a:prstGeom prst="roundRect">
            <a:avLst>
              <a:gd name="adj" fmla="val 34478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667000" y="5762500"/>
            <a:ext cx="1728850" cy="300348"/>
          </a:xfrm>
          <a:prstGeom prst="roundRect">
            <a:avLst>
              <a:gd name="adj" fmla="val 34478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17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 t="19589" r="14259" b="6385"/>
          <a:stretch/>
        </p:blipFill>
        <p:spPr bwMode="auto">
          <a:xfrm>
            <a:off x="609600" y="1729073"/>
            <a:ext cx="7924800" cy="50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81000" y="-18288"/>
            <a:ext cx="8229600" cy="8564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4123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คลิก  เลือกตัวเลือกปีงบประมาณ</a:t>
            </a:r>
            <a:endParaRPr lang="th-TH" sz="36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655125" y="3181102"/>
            <a:ext cx="1881250" cy="3014848"/>
          </a:xfrm>
          <a:prstGeom prst="roundRect">
            <a:avLst>
              <a:gd name="adj" fmla="val 962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17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5" t="29588" r="14127" b="9635"/>
          <a:stretch/>
        </p:blipFill>
        <p:spPr bwMode="auto">
          <a:xfrm>
            <a:off x="457200" y="2356262"/>
            <a:ext cx="8173585" cy="4273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81000" y="-18288"/>
            <a:ext cx="8229600" cy="8564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704571"/>
            <a:ext cx="41713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คลิกที่</a:t>
            </a:r>
          </a:p>
          <a:p>
            <a:pPr marL="514350" indent="-514350">
              <a:buAutoNum type="arabicPeriod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ชื่อโครงการ  พิมพ์รายละเอียด</a:t>
            </a:r>
          </a:p>
          <a:p>
            <a:pPr marL="514350" indent="-514350">
              <a:buAutoNum type="arabicPeriod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จำนวนเงินงบประมาณโครงการ</a:t>
            </a:r>
          </a:p>
          <a:p>
            <a:pPr marL="514350" indent="-514350">
              <a:buAutoNum type="arabicPeriod"/>
            </a:pP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50125" y="3581400"/>
            <a:ext cx="7543800" cy="2819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4600" y="3810000"/>
            <a:ext cx="3962400" cy="682831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90800" y="4943599"/>
            <a:ext cx="2438400" cy="3414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124200" y="4809506"/>
            <a:ext cx="2057400" cy="159129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 flipV="1">
            <a:off x="3810000" y="3259116"/>
            <a:ext cx="0" cy="550884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 flipV="1">
            <a:off x="4800600" y="1981843"/>
            <a:ext cx="1724771" cy="29617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51377" y="2735896"/>
            <a:ext cx="304442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ชื่อโครงการ  พิมพ์รายละเอียด</a:t>
            </a:r>
            <a:endParaRPr lang="th-TH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257800" y="1458623"/>
            <a:ext cx="372089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พิมพ์จำนวนเงินงบประมาณโครงการ</a:t>
            </a:r>
            <a:endParaRPr lang="th-TH" b="1" dirty="0" smtClean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1" name="ลูกศรเชื่อมต่อแบบตรง 30"/>
          <p:cNvCxnSpPr/>
          <p:nvPr/>
        </p:nvCxnSpPr>
        <p:spPr>
          <a:xfrm flipV="1">
            <a:off x="6677771" y="3462721"/>
            <a:ext cx="0" cy="134678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สี่เหลี่ยมผืนผ้า 33"/>
          <p:cNvSpPr/>
          <p:nvPr/>
        </p:nvSpPr>
        <p:spPr>
          <a:xfrm>
            <a:off x="5562600" y="2912435"/>
            <a:ext cx="316144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แหล่งของเงิน - เงินงบประมาณ</a:t>
            </a:r>
            <a:endParaRPr lang="th-TH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17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t="18911" r="14794" b="4146"/>
          <a:stretch/>
        </p:blipFill>
        <p:spPr bwMode="auto">
          <a:xfrm>
            <a:off x="684859" y="1447800"/>
            <a:ext cx="7849541" cy="5254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81000" y="-18288"/>
            <a:ext cx="8229600" cy="8564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114800" y="4892813"/>
            <a:ext cx="1905000" cy="1888987"/>
          </a:xfrm>
          <a:prstGeom prst="roundRect">
            <a:avLst>
              <a:gd name="adj" fmla="val 3334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228600" y="838200"/>
            <a:ext cx="6029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คลิก  เลือกเดือน / ปี ที่คาดว่าจะลงนามในสัญญา</a:t>
            </a:r>
            <a:endParaRPr lang="th-TH" sz="36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00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 t="5381" r="14036" b="10384"/>
          <a:stretch/>
        </p:blipFill>
        <p:spPr bwMode="auto">
          <a:xfrm>
            <a:off x="838200" y="1283069"/>
            <a:ext cx="7543800" cy="549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81000" y="-18288"/>
            <a:ext cx="8229600" cy="8564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48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788791" y="6288923"/>
            <a:ext cx="704534" cy="452302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895600" y="1283068"/>
            <a:ext cx="3429000" cy="115533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247" y="643665"/>
            <a:ext cx="900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คลิกปุ่ม </a:t>
            </a:r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บันทึก</a:t>
            </a:r>
            <a:r>
              <a:rPr lang="th-TH" sz="32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จากนั้นจะปรากฏกล่องข้อความ “</a:t>
            </a:r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ต้องการบันทึกข้อมูลใช่หรือไม่</a:t>
            </a:r>
            <a:r>
              <a:rPr lang="th-TH" sz="32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”</a:t>
            </a:r>
            <a:endParaRPr lang="th-TH" sz="32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00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9" t="17861" r="15253" b="9239"/>
          <a:stretch/>
        </p:blipFill>
        <p:spPr bwMode="auto">
          <a:xfrm>
            <a:off x="533400" y="1378656"/>
            <a:ext cx="8001000" cy="5128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 2"/>
          <p:cNvSpPr>
            <a:spLocks noGrp="1"/>
          </p:cNvSpPr>
          <p:nvPr>
            <p:ph type="title"/>
          </p:nvPr>
        </p:nvSpPr>
        <p:spPr>
          <a:xfrm>
            <a:off x="381000" y="-18288"/>
            <a:ext cx="8229600" cy="8564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48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4343400" y="6161744"/>
            <a:ext cx="914400" cy="34573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ลูกศรเชื่อมต่อแบบตรง 7"/>
          <p:cNvCxnSpPr>
            <a:stCxn id="4" idx="3"/>
          </p:cNvCxnSpPr>
          <p:nvPr/>
        </p:nvCxnSpPr>
        <p:spPr>
          <a:xfrm flipV="1">
            <a:off x="5257800" y="4876800"/>
            <a:ext cx="914400" cy="145780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2200" y="4508312"/>
            <a:ext cx="2627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คลิกที่ปุ่ม  ไปขั้นตอนที่ 2 </a:t>
            </a:r>
            <a:endParaRPr lang="th-TH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848380"/>
            <a:ext cx="6207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เมื่อบันทึกข้อมูลเรียบร้อยแล้ว  ปุ่มไปขั้นตอนที่ 2  จะขึ้นให้คลิก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0853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 t="10875" r="18440" b="27397"/>
          <a:stretch/>
        </p:blipFill>
        <p:spPr bwMode="auto">
          <a:xfrm>
            <a:off x="688621" y="1724068"/>
            <a:ext cx="7924800" cy="4718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57912"/>
            <a:ext cx="9144000" cy="7802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986" y="762000"/>
            <a:ext cx="7031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เมื่อคลิกบันทึกข้อมูลเรียบร้อยและจะเข้าระบบรายการสินค้าหรือบริการ</a:t>
            </a:r>
          </a:p>
          <a:p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กด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ปุ่ม “เพิ่มรายการซื้อสินค้าหรือบริการ”</a:t>
            </a:r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2430440" y="5625152"/>
            <a:ext cx="1796143" cy="3810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75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675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14400"/>
            <a:ext cx="5094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จากนั้นจะปรากฏหน้าระบบ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e-Catalog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" b="13810"/>
          <a:stretch/>
        </p:blipFill>
        <p:spPr bwMode="auto">
          <a:xfrm>
            <a:off x="228600" y="1811740"/>
            <a:ext cx="8780192" cy="4565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4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81000" y="-18288"/>
            <a:ext cx="8229600" cy="8564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15513" r="17246" b="4736"/>
          <a:stretch/>
        </p:blipFill>
        <p:spPr bwMode="auto">
          <a:xfrm>
            <a:off x="381000" y="2520236"/>
            <a:ext cx="6726826" cy="4261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5583826" y="4136570"/>
            <a:ext cx="1447800" cy="990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>
            <a:off x="7042510" y="4585331"/>
            <a:ext cx="304800" cy="1388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14653" y="4358614"/>
            <a:ext cx="1829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ใส่รหัสผู้ใช้และรหัสผ่าน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838200"/>
            <a:ext cx="539923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 เข้าสู่เว็บไซต์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http://www.gprocurement.go.th</a:t>
            </a:r>
          </a:p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   1.1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บันทึก “รหัสผู้ใช้”</a:t>
            </a:r>
          </a:p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   1.2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บันทึก “รหัสผ่าน”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1.3 กดปุ่ม  “เข้าสู่ระบบ”</a:t>
            </a:r>
          </a:p>
          <a:p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0" t="57577" r="24373" b="37941"/>
          <a:stretch/>
        </p:blipFill>
        <p:spPr bwMode="auto">
          <a:xfrm>
            <a:off x="3124200" y="2058175"/>
            <a:ext cx="884323" cy="347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7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130629" y="228600"/>
            <a:ext cx="8229600" cy="609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3"/>
          <a:stretch/>
        </p:blipFill>
        <p:spPr bwMode="auto">
          <a:xfrm>
            <a:off x="228600" y="1143000"/>
            <a:ext cx="8611519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1545772" y="1959428"/>
            <a:ext cx="10668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614057" y="2296883"/>
            <a:ext cx="1719944" cy="3265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>
            <a:off x="2612572" y="2057400"/>
            <a:ext cx="50074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>
            <a:stCxn id="6" idx="2"/>
          </p:cNvCxnSpPr>
          <p:nvPr/>
        </p:nvCxnSpPr>
        <p:spPr>
          <a:xfrm>
            <a:off x="4474029" y="2623456"/>
            <a:ext cx="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33800" y="3276600"/>
            <a:ext cx="2146742" cy="523220"/>
          </a:xfrm>
          <a:prstGeom prst="rect">
            <a:avLst/>
          </a:prstGeom>
          <a:solidFill>
            <a:srgbClr val="006600"/>
          </a:solidFill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เงื่อนไข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การค้นหา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1697213"/>
            <a:ext cx="2643672" cy="523220"/>
          </a:xfrm>
          <a:prstGeom prst="rect">
            <a:avLst/>
          </a:prstGeom>
          <a:solidFill>
            <a:srgbClr val="993300"/>
          </a:solidFill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 กำหนด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คุณลักษณะเอง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13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9"/>
          <a:stretch/>
        </p:blipFill>
        <p:spPr bwMode="auto">
          <a:xfrm>
            <a:off x="434562" y="1580799"/>
            <a:ext cx="8252238" cy="4896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7917"/>
            <a:ext cx="9144000" cy="609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657165" y="2700352"/>
            <a:ext cx="1719944" cy="3265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ลูกศรเชื่อมต่อแบบตรง 7"/>
          <p:cNvCxnSpPr>
            <a:stCxn id="6" idx="2"/>
          </p:cNvCxnSpPr>
          <p:nvPr/>
        </p:nvCxnSpPr>
        <p:spPr>
          <a:xfrm>
            <a:off x="4517137" y="3026925"/>
            <a:ext cx="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64672" y="3636874"/>
            <a:ext cx="1866217" cy="52322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เงื่อนไขการค้นหา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914400"/>
            <a:ext cx="6494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พิมพ์  เงื่อนไขการค้นหาจะปรากฏข้อความให้เลือกรายการ</a:t>
            </a:r>
            <a:endParaRPr lang="th-TH" sz="3200" b="1" dirty="0">
              <a:solidFill>
                <a:srgbClr val="0066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03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-27709"/>
            <a:ext cx="9144000" cy="609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3"/>
          <a:stretch/>
        </p:blipFill>
        <p:spPr bwMode="auto">
          <a:xfrm>
            <a:off x="315683" y="1491342"/>
            <a:ext cx="8579629" cy="5056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676400" y="2286706"/>
            <a:ext cx="10668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668051" y="2612572"/>
            <a:ext cx="1719944" cy="29688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>
            <a:off x="2743200" y="2384678"/>
            <a:ext cx="50074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 flipV="1">
            <a:off x="5387995" y="2761014"/>
            <a:ext cx="555605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2499404"/>
            <a:ext cx="1866217" cy="52322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เงื่อนไขการค้นหา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3058" y="2057400"/>
            <a:ext cx="2363147" cy="52322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กำหนดคุณลักษณะเอง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5236028" y="3581400"/>
            <a:ext cx="859972" cy="29688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9" name="ลูกศรเชื่อมต่อแบบตรง 18"/>
          <p:cNvCxnSpPr/>
          <p:nvPr/>
        </p:nvCxnSpPr>
        <p:spPr>
          <a:xfrm flipV="1">
            <a:off x="6096000" y="3729843"/>
            <a:ext cx="555605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67251" y="3496329"/>
            <a:ext cx="1683474" cy="52322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เพิ่มเข้ารายการ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805190"/>
            <a:ext cx="5508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เมื่อเลือกรายการแล้วให้คลิกที่  ปุ่มเพิ่มเข้ารายการ</a:t>
            </a:r>
            <a:endParaRPr lang="th-TH" sz="3200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88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62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"/>
          <a:stretch/>
        </p:blipFill>
        <p:spPr bwMode="auto">
          <a:xfrm>
            <a:off x="506996" y="1828800"/>
            <a:ext cx="8027404" cy="4797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109990"/>
            <a:ext cx="6593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เมื่อเพิ่มเข้ารายการแล้วจะเพิ่มไปที่รายการสิ้นค้าที่ต้องการ</a:t>
            </a:r>
            <a:endParaRPr lang="th-TH" sz="3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6477000" y="2438400"/>
            <a:ext cx="2133600" cy="3886200"/>
          </a:xfrm>
          <a:prstGeom prst="roundRect">
            <a:avLst>
              <a:gd name="adj" fmla="val 1075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477000" y="2971800"/>
            <a:ext cx="21336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0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130628" y="76200"/>
            <a:ext cx="8860971" cy="609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4"/>
          <a:stretch/>
        </p:blipFill>
        <p:spPr bwMode="auto">
          <a:xfrm>
            <a:off x="555171" y="1905000"/>
            <a:ext cx="8077200" cy="4810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85800"/>
            <a:ext cx="20329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3. กด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ปุ่ม “บันทึก”</a:t>
            </a:r>
          </a:p>
          <a:p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4. กด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ปุ่ม “ ตกลง”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4114800" y="6189340"/>
            <a:ext cx="478971" cy="2503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4168072" y="4574782"/>
            <a:ext cx="478971" cy="21771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>
            <a:off x="4647043" y="4683639"/>
            <a:ext cx="839357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4593771" y="6314526"/>
            <a:ext cx="839357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43145" y="4422029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 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กดปุ่ม “ ตกลง”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3128" y="6019800"/>
            <a:ext cx="2114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 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กดปุ่ม “บันทึก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02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09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739" y="762000"/>
            <a:ext cx="81179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จากนั้นจะปรากฏ หน้ารายการ ขั้นตอนที่ 1 รายการสินค้าที่จัดซื้อจัดจ้าง</a:t>
            </a:r>
          </a:p>
          <a:p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5.  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กดปุ่ม “ไปขั้นตอนที่ 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3”</a:t>
            </a:r>
            <a:endParaRPr lang="th-TH" sz="3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2" t="10245" r="17418" b="25850"/>
          <a:stretch/>
        </p:blipFill>
        <p:spPr bwMode="auto">
          <a:xfrm>
            <a:off x="762000" y="2022325"/>
            <a:ext cx="7476956" cy="4530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914400" y="3581400"/>
            <a:ext cx="7010400" cy="381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410200" y="5638800"/>
            <a:ext cx="990600" cy="381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29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t="10322" r="18502" b="17043"/>
          <a:stretch/>
        </p:blipFill>
        <p:spPr bwMode="auto">
          <a:xfrm>
            <a:off x="819625" y="1676400"/>
            <a:ext cx="7333775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99182"/>
            <a:ext cx="46762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6. 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กดเลือก “กำหนดวิธีการจัดซื้อจัดจ้าง”</a:t>
            </a:r>
          </a:p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7. 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กดปุ่ม “บันทึก”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2165498" y="4688140"/>
            <a:ext cx="2906605" cy="34406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" name="ลูกศรเชื่อมต่อแบบตรง 5"/>
          <p:cNvCxnSpPr>
            <a:stCxn id="3" idx="3"/>
          </p:cNvCxnSpPr>
          <p:nvPr/>
        </p:nvCxnSpPr>
        <p:spPr>
          <a:xfrm>
            <a:off x="5072103" y="4860174"/>
            <a:ext cx="490497" cy="1963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48422" y="4446896"/>
            <a:ext cx="3555279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คลิกเลือก “วิธีการจัดซื้อจัดจ้าง”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58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 t="6934" r="18731" b="15219"/>
          <a:stretch/>
        </p:blipFill>
        <p:spPr bwMode="auto">
          <a:xfrm>
            <a:off x="1219200" y="1725118"/>
            <a:ext cx="6705600" cy="5056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9182"/>
            <a:ext cx="92672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.  คลิกที่ปุ่ม  บันทึก</a:t>
            </a:r>
            <a:endParaRPr lang="th-TH" sz="30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8.  จากนั้นจะปรากฏข้อความต้องการจัดเก็บสินค้าหรือบริการใช่หรือไม่”  คลิกที่ ปุ่มตกลง</a:t>
            </a:r>
            <a:endParaRPr lang="th-TH" sz="3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953000" y="2209800"/>
            <a:ext cx="6096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294496" y="6101688"/>
            <a:ext cx="8382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ลูกศรเชื่อมต่อแบบตรง 8"/>
          <p:cNvCxnSpPr>
            <a:stCxn id="4" idx="3"/>
          </p:cNvCxnSpPr>
          <p:nvPr/>
        </p:nvCxnSpPr>
        <p:spPr>
          <a:xfrm>
            <a:off x="5562600" y="2400300"/>
            <a:ext cx="11430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23659" y="2123336"/>
            <a:ext cx="203934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8. คลิกที่ ปุ่มตกลง 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>
            <a:off x="5049241" y="6236432"/>
            <a:ext cx="11430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30335" y="5959468"/>
            <a:ext cx="199926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. คลิกที่ ปุ่มบันทึก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58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09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62000"/>
            <a:ext cx="4891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จากนั้นเข้าสู่หน้าเพิ่มโครงการจัดซื้อจัดจ้าง</a:t>
            </a:r>
            <a:endParaRPr lang="th-TH" sz="3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t="16589" r="20536" b="5130"/>
          <a:stretch/>
        </p:blipFill>
        <p:spPr bwMode="auto">
          <a:xfrm>
            <a:off x="1371600" y="1412666"/>
            <a:ext cx="6553200" cy="5369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0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89801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คลิก  เลือกวิธีการพิจารณา </a:t>
            </a:r>
            <a:r>
              <a:rPr lang="th-TH" sz="32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2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เลือกราคารวม “ </a:t>
            </a:r>
          </a:p>
          <a:p>
            <a:endParaRPr lang="th-TH" sz="32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t="39764" r="20536" b="5130"/>
          <a:stretch/>
        </p:blipFill>
        <p:spPr bwMode="auto">
          <a:xfrm>
            <a:off x="746124" y="1911899"/>
            <a:ext cx="8016876" cy="4623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990601" y="3962400"/>
            <a:ext cx="7467600" cy="21786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676400" y="3948753"/>
            <a:ext cx="1676400" cy="242248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676400" y="4191000"/>
            <a:ext cx="3547592" cy="26137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flipV="1">
            <a:off x="2590800" y="1328410"/>
            <a:ext cx="0" cy="2633991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สี่เหลี่ยมผืนผ้า 15"/>
          <p:cNvSpPr/>
          <p:nvPr/>
        </p:nvSpPr>
        <p:spPr>
          <a:xfrm>
            <a:off x="3450196" y="1328410"/>
            <a:ext cx="5536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รายการพิจารณา  คลิกปุ่ม “</a:t>
            </a:r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ระบุรายละเอียด</a:t>
            </a: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”</a:t>
            </a:r>
            <a:endParaRPr lang="th-TH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0" name="ลูกศรเชื่อมต่อแบบตรง 19"/>
          <p:cNvCxnSpPr/>
          <p:nvPr/>
        </p:nvCxnSpPr>
        <p:spPr>
          <a:xfrm flipV="1">
            <a:off x="4267200" y="1763018"/>
            <a:ext cx="956792" cy="246076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2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2" r="1398" b="5096"/>
          <a:stretch/>
        </p:blipFill>
        <p:spPr bwMode="auto">
          <a:xfrm>
            <a:off x="152400" y="1828800"/>
            <a:ext cx="8839200" cy="4759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2"/>
          <p:cNvSpPr txBox="1">
            <a:spLocks/>
          </p:cNvSpPr>
          <p:nvPr/>
        </p:nvSpPr>
        <p:spPr>
          <a:xfrm>
            <a:off x="381000" y="-18288"/>
            <a:ext cx="8229600" cy="856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676400" y="3505200"/>
            <a:ext cx="6477000" cy="1143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87927" y="927702"/>
            <a:ext cx="267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คลิกที่  เพิ่มโครงการ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11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18197"/>
            <a:ext cx="9067800" cy="609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7336" r="8034" b="12473"/>
          <a:stretch/>
        </p:blipFill>
        <p:spPr bwMode="auto">
          <a:xfrm>
            <a:off x="249866" y="1617907"/>
            <a:ext cx="8686800" cy="483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3788711"/>
            <a:ext cx="3119765" cy="2677656"/>
          </a:xfrm>
          <a:prstGeom prst="rect">
            <a:avLst/>
          </a:prstGeom>
          <a:ln w="38100">
            <a:solidFill>
              <a:srgbClr val="A5002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บันทึกรายการพิจารณา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เปลี่ยนชื่อรายการพิจารณา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บันทึก “จำนวน”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กดเลือก “หน่วยนับ”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บันทึก “วงเงินงบประมาณ”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กดปุ่ม “บันทึก”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366" y="838200"/>
            <a:ext cx="3568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การบันทึกรายการพิจารณา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90600" y="2941887"/>
            <a:ext cx="2209800" cy="44082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197033" y="2941887"/>
            <a:ext cx="875235" cy="44082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107873" y="2941887"/>
            <a:ext cx="1385454" cy="44082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722765" y="3330943"/>
            <a:ext cx="1059035" cy="30109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733800" y="5612401"/>
            <a:ext cx="795668" cy="33119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3" name="ลูกศรเชื่อมต่อแบบตรง 12"/>
          <p:cNvCxnSpPr>
            <a:stCxn id="7" idx="2"/>
          </p:cNvCxnSpPr>
          <p:nvPr/>
        </p:nvCxnSpPr>
        <p:spPr>
          <a:xfrm>
            <a:off x="2095500" y="3382713"/>
            <a:ext cx="0" cy="50348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3581400" y="3384699"/>
            <a:ext cx="0" cy="50348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4800600" y="3384699"/>
            <a:ext cx="0" cy="50348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>
            <a:stCxn id="11" idx="0"/>
          </p:cNvCxnSpPr>
          <p:nvPr/>
        </p:nvCxnSpPr>
        <p:spPr>
          <a:xfrm flipH="1" flipV="1">
            <a:off x="6252282" y="2941887"/>
            <a:ext cx="1" cy="38905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 flipH="1" flipV="1">
            <a:off x="4156780" y="5223345"/>
            <a:ext cx="1" cy="38905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สี่เหลี่ยมผืนผ้ามุมมน 23"/>
          <p:cNvSpPr/>
          <p:nvPr/>
        </p:nvSpPr>
        <p:spPr>
          <a:xfrm>
            <a:off x="1703826" y="3886200"/>
            <a:ext cx="783348" cy="222086"/>
          </a:xfrm>
          <a:prstGeom prst="roundRect">
            <a:avLst>
              <a:gd name="adj" fmla="val 45443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sz="22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3164139" y="3888186"/>
            <a:ext cx="783348" cy="222086"/>
          </a:xfrm>
          <a:prstGeom prst="roundRect">
            <a:avLst>
              <a:gd name="adj" fmla="val 45443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th-TH" sz="22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4408926" y="3904520"/>
            <a:ext cx="783348" cy="222086"/>
          </a:xfrm>
          <a:prstGeom prst="roundRect">
            <a:avLst>
              <a:gd name="adj" fmla="val 45443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endParaRPr lang="th-TH" sz="22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5860608" y="2719801"/>
            <a:ext cx="783348" cy="222086"/>
          </a:xfrm>
          <a:prstGeom prst="roundRect">
            <a:avLst>
              <a:gd name="adj" fmla="val 45443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22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3739960" y="4988854"/>
            <a:ext cx="783348" cy="222086"/>
          </a:xfrm>
          <a:prstGeom prst="roundRect">
            <a:avLst>
              <a:gd name="adj" fmla="val 45443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endParaRPr lang="th-TH" sz="22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7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-27296"/>
            <a:ext cx="9144000" cy="9144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t="17352" r="7783" b="12134"/>
          <a:stretch/>
        </p:blipFill>
        <p:spPr bwMode="auto">
          <a:xfrm>
            <a:off x="152400" y="1627282"/>
            <a:ext cx="6544123" cy="337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4" t="22670" r="20225" b="13847"/>
          <a:stretch/>
        </p:blipFill>
        <p:spPr bwMode="auto">
          <a:xfrm>
            <a:off x="3836581" y="3352800"/>
            <a:ext cx="5149190" cy="3278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ลูกศรเชื่อมต่อแบบตรง 2"/>
          <p:cNvCxnSpPr/>
          <p:nvPr/>
        </p:nvCxnSpPr>
        <p:spPr>
          <a:xfrm>
            <a:off x="4038600" y="2792730"/>
            <a:ext cx="544033" cy="586740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887104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กดเลือก “หน่วยนับ” </a:t>
            </a:r>
            <a:endParaRPr lang="th-TH" sz="32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410200" y="3733800"/>
            <a:ext cx="1939636" cy="228600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638800" y="3974250"/>
            <a:ext cx="666365" cy="216750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 flipV="1">
            <a:off x="7086600" y="3114020"/>
            <a:ext cx="190500" cy="619780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28422" y="2643965"/>
            <a:ext cx="225734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หน่วยนับที่ต้องการค้นหา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7" name="ลูกศรเชื่อมต่อแบบตรง 16"/>
          <p:cNvCxnSpPr/>
          <p:nvPr/>
        </p:nvCxnSpPr>
        <p:spPr>
          <a:xfrm>
            <a:off x="5867399" y="4172898"/>
            <a:ext cx="0" cy="586740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53718" y="4768946"/>
            <a:ext cx="104708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คลิกค้นหา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64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6497" r="12106" b="27304"/>
          <a:stretch/>
        </p:blipFill>
        <p:spPr bwMode="auto">
          <a:xfrm>
            <a:off x="381000" y="2209800"/>
            <a:ext cx="844061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38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</a:t>
            </a:r>
            <a:r>
              <a:rPr lang="th-TH" sz="6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เฉพาะเจาะจง</a:t>
            </a:r>
            <a:endParaRPr lang="th-TH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730984"/>
            <a:ext cx="67794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กรอกรายละเอียดการบันทึกรายการพิจารณาเรียบร้อย </a:t>
            </a:r>
          </a:p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7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กดปุ่ม “บันทึก”</a:t>
            </a:r>
          </a:p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8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กดปุ่ม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ตกลง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”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904096" y="2792104"/>
            <a:ext cx="685800" cy="3048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630304" y="6074392"/>
            <a:ext cx="943708" cy="3048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5780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6" b="4407"/>
          <a:stretch/>
        </p:blipFill>
        <p:spPr bwMode="auto">
          <a:xfrm>
            <a:off x="457200" y="1828800"/>
            <a:ext cx="8382000" cy="489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38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</a:t>
            </a:r>
            <a:r>
              <a:rPr lang="th-TH" sz="6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เฉพาะเจาะจง</a:t>
            </a:r>
            <a:endParaRPr lang="th-TH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8600" y="1066800"/>
            <a:ext cx="5657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ใบแสดงรายละเอียดรายการสินค้าหรือบริการ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6554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t="8972" r="20240" b="3987"/>
          <a:stretch/>
        </p:blipFill>
        <p:spPr bwMode="auto">
          <a:xfrm>
            <a:off x="1412998" y="1248000"/>
            <a:ext cx="6283201" cy="56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895600" y="4724400"/>
            <a:ext cx="1219200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38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</a:t>
            </a:r>
            <a:r>
              <a:rPr lang="th-TH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เฉพาะเจาะจง</a:t>
            </a:r>
            <a:endParaRPr lang="th-TH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28600" y="685800"/>
            <a:ext cx="2988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คลิก  </a:t>
            </a:r>
            <a:r>
              <a:rPr lang="th-TH" sz="32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เลือกการเบิกจ่ายเงิน</a:t>
            </a:r>
            <a:endParaRPr lang="th-TH" sz="32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2562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504412" y="26719"/>
            <a:ext cx="8229600" cy="609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46769" r="16883" b="6833"/>
          <a:stretch/>
        </p:blipFill>
        <p:spPr bwMode="auto">
          <a:xfrm>
            <a:off x="609600" y="1735777"/>
            <a:ext cx="8019225" cy="344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848380"/>
            <a:ext cx="3781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9  คลิกที่ปุ่ม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“ข้อมูลงบประมาณ”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6957950" y="2943100"/>
            <a:ext cx="1066800" cy="457201"/>
          </a:xfrm>
          <a:prstGeom prst="round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31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26642" r="21161" b="40514"/>
          <a:stretch/>
        </p:blipFill>
        <p:spPr bwMode="auto">
          <a:xfrm>
            <a:off x="338645" y="2900303"/>
            <a:ext cx="8500003" cy="296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76200" y="76200"/>
            <a:ext cx="9013371" cy="838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746" y="838200"/>
            <a:ext cx="66575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บันทึกข้อมูลงบประมาณ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บันทึก “รหัสงบประมาณที่ใช้ในปีงบประมาณนี้ จำนวน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กดปุ่ม “ตกลง”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12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กดปุ่ม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3" t="34194" r="48413" b="61292"/>
          <a:stretch/>
        </p:blipFill>
        <p:spPr bwMode="auto">
          <a:xfrm>
            <a:off x="1977655" y="2440609"/>
            <a:ext cx="297711" cy="30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5448300" y="3276600"/>
            <a:ext cx="647700" cy="294168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986729" y="3276600"/>
            <a:ext cx="914400" cy="304800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495800" y="3733800"/>
            <a:ext cx="317738" cy="251901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ลูกศรเชื่อมต่อแบบตรง 8"/>
          <p:cNvCxnSpPr>
            <a:stCxn id="3" idx="2"/>
            <a:endCxn id="14" idx="0"/>
          </p:cNvCxnSpPr>
          <p:nvPr/>
        </p:nvCxnSpPr>
        <p:spPr>
          <a:xfrm>
            <a:off x="5772150" y="3570768"/>
            <a:ext cx="57150" cy="588334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7443929" y="3581400"/>
            <a:ext cx="0" cy="609600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4724400" y="3965345"/>
            <a:ext cx="0" cy="609600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สี่เหลี่ยมผืนผ้ามุมมน 13"/>
          <p:cNvSpPr/>
          <p:nvPr/>
        </p:nvSpPr>
        <p:spPr>
          <a:xfrm>
            <a:off x="5437626" y="4159102"/>
            <a:ext cx="783348" cy="222086"/>
          </a:xfrm>
          <a:prstGeom prst="roundRect">
            <a:avLst>
              <a:gd name="adj" fmla="val 45443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10</a:t>
            </a:r>
            <a:endParaRPr lang="th-TH" sz="22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7049768" y="4178067"/>
            <a:ext cx="783348" cy="222086"/>
          </a:xfrm>
          <a:prstGeom prst="roundRect">
            <a:avLst>
              <a:gd name="adj" fmla="val 45443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11</a:t>
            </a:r>
            <a:endParaRPr lang="th-TH" sz="22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4419600" y="4600665"/>
            <a:ext cx="783348" cy="222086"/>
          </a:xfrm>
          <a:prstGeom prst="roundRect">
            <a:avLst>
              <a:gd name="adj" fmla="val 45443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12</a:t>
            </a:r>
            <a:endParaRPr lang="th-TH" sz="22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62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26098" r="20704" b="32666"/>
          <a:stretch/>
        </p:blipFill>
        <p:spPr bwMode="auto">
          <a:xfrm>
            <a:off x="228600" y="2628638"/>
            <a:ext cx="8763000" cy="377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383375" y="0"/>
            <a:ext cx="8229600" cy="609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81000" y="609600"/>
            <a:ext cx="647324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500" b="1" dirty="0" smtClean="0">
                <a:latin typeface="Angsana New" pitchFamily="18" charset="-34"/>
                <a:cs typeface="Angsana New" pitchFamily="18" charset="-34"/>
              </a:rPr>
              <a:t>ค้นหา</a:t>
            </a:r>
            <a:r>
              <a:rPr lang="th-TH" sz="2500" b="1" dirty="0">
                <a:latin typeface="Angsana New" pitchFamily="18" charset="-34"/>
                <a:cs typeface="Angsana New" pitchFamily="18" charset="-34"/>
              </a:rPr>
              <a:t>รหัสงบประมาณ และรหัสแหล่งของเงิน</a:t>
            </a:r>
          </a:p>
          <a:p>
            <a:r>
              <a:rPr lang="th-TH" sz="2500" b="1" dirty="0" smtClean="0">
                <a:latin typeface="Angsana New" pitchFamily="18" charset="-34"/>
                <a:cs typeface="Angsana New" pitchFamily="18" charset="-34"/>
              </a:rPr>
              <a:t>13  </a:t>
            </a:r>
            <a:r>
              <a:rPr lang="th-TH" sz="2500" b="1" dirty="0" smtClean="0">
                <a:latin typeface="Angsana New" pitchFamily="18" charset="-34"/>
                <a:cs typeface="Angsana New" pitchFamily="18" charset="-34"/>
              </a:rPr>
              <a:t>บันทึก “รหัสงบประมาณ”  </a:t>
            </a:r>
          </a:p>
          <a:p>
            <a:r>
              <a:rPr lang="th-TH" sz="2500" b="1" dirty="0" smtClean="0">
                <a:latin typeface="Angsana New" pitchFamily="18" charset="-34"/>
                <a:cs typeface="Angsana New" pitchFamily="18" charset="-34"/>
              </a:rPr>
              <a:t>14  </a:t>
            </a:r>
            <a:r>
              <a:rPr lang="th-TH" sz="2500" b="1" dirty="0" smtClean="0">
                <a:latin typeface="Angsana New" pitchFamily="18" charset="-34"/>
                <a:cs typeface="Angsana New" pitchFamily="18" charset="-34"/>
              </a:rPr>
              <a:t>บันทึก “รหัสแหล่งของเงิน”</a:t>
            </a:r>
          </a:p>
          <a:p>
            <a:r>
              <a:rPr lang="th-TH" sz="2500" b="1" dirty="0" smtClean="0">
                <a:latin typeface="Angsana New" pitchFamily="18" charset="-34"/>
                <a:cs typeface="Angsana New" pitchFamily="18" charset="-34"/>
              </a:rPr>
              <a:t>15  </a:t>
            </a:r>
            <a:r>
              <a:rPr lang="th-TH" sz="2500" b="1" dirty="0" smtClean="0">
                <a:latin typeface="Angsana New" pitchFamily="18" charset="-34"/>
                <a:cs typeface="Angsana New" pitchFamily="18" charset="-34"/>
              </a:rPr>
              <a:t>กดปุ่ม “ค้นหา”  </a:t>
            </a:r>
          </a:p>
          <a:p>
            <a:r>
              <a:rPr lang="th-TH" sz="2500" b="1" dirty="0" smtClean="0">
                <a:latin typeface="Angsana New" pitchFamily="18" charset="-34"/>
                <a:cs typeface="Angsana New" pitchFamily="18" charset="-34"/>
              </a:rPr>
              <a:t>16  </a:t>
            </a:r>
            <a:r>
              <a:rPr lang="th-TH" sz="2500" b="1" dirty="0" smtClean="0">
                <a:latin typeface="Angsana New" pitchFamily="18" charset="-34"/>
                <a:cs typeface="Angsana New" pitchFamily="18" charset="-34"/>
              </a:rPr>
              <a:t>ระบบแสดงรายการตามเงื่อนไขการค้นหา ให้ผู้ใช้เลือกรายการที่ต้องการ</a:t>
            </a:r>
          </a:p>
          <a:p>
            <a:r>
              <a:rPr lang="th-TH" sz="2500" b="1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286000" y="3124200"/>
            <a:ext cx="2514600" cy="838200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048000" y="5105400"/>
            <a:ext cx="914400" cy="228600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" y="5562600"/>
            <a:ext cx="7924800" cy="304800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คำบรรยายภาพแบบสี่เหลี่ยม 8"/>
          <p:cNvSpPr/>
          <p:nvPr/>
        </p:nvSpPr>
        <p:spPr>
          <a:xfrm>
            <a:off x="5105400" y="3108642"/>
            <a:ext cx="609600" cy="457200"/>
          </a:xfrm>
          <a:prstGeom prst="wedgeRectCallout">
            <a:avLst>
              <a:gd name="adj1" fmla="val -139103"/>
              <a:gd name="adj2" fmla="val 36450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5100372" y="3081635"/>
            <a:ext cx="58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13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คำบรรยายภาพแบบสี่เหลี่ยม 12"/>
          <p:cNvSpPr/>
          <p:nvPr/>
        </p:nvSpPr>
        <p:spPr>
          <a:xfrm>
            <a:off x="5137298" y="3625710"/>
            <a:ext cx="609600" cy="457200"/>
          </a:xfrm>
          <a:prstGeom prst="wedgeRectCallout">
            <a:avLst>
              <a:gd name="adj1" fmla="val -219335"/>
              <a:gd name="adj2" fmla="val -3084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5137297" y="3635890"/>
            <a:ext cx="551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14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คำบรรยายภาพแบบสี่เหลี่ยม 14"/>
          <p:cNvSpPr/>
          <p:nvPr/>
        </p:nvSpPr>
        <p:spPr>
          <a:xfrm>
            <a:off x="5688995" y="4191001"/>
            <a:ext cx="788005" cy="381000"/>
          </a:xfrm>
          <a:prstGeom prst="wedgeRectCallout">
            <a:avLst>
              <a:gd name="adj1" fmla="val -311108"/>
              <a:gd name="adj2" fmla="val 184554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743352" y="4119891"/>
            <a:ext cx="733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15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คำบรรยายภาพแบบสี่เหลี่ยม 17"/>
          <p:cNvSpPr/>
          <p:nvPr/>
        </p:nvSpPr>
        <p:spPr>
          <a:xfrm>
            <a:off x="7315200" y="4297101"/>
            <a:ext cx="636757" cy="427300"/>
          </a:xfrm>
          <a:prstGeom prst="wedgeRectCallout">
            <a:avLst>
              <a:gd name="adj1" fmla="val 39216"/>
              <a:gd name="adj2" fmla="val 253431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7312037" y="4297101"/>
            <a:ext cx="6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16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28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8" t="6081" r="20840" b="26673"/>
          <a:stretch/>
        </p:blipFill>
        <p:spPr bwMode="auto">
          <a:xfrm>
            <a:off x="1066800" y="2168166"/>
            <a:ext cx="7010400" cy="499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2"/>
          <p:cNvSpPr>
            <a:spLocks noGrp="1"/>
          </p:cNvSpPr>
          <p:nvPr>
            <p:ph type="title"/>
          </p:nvPr>
        </p:nvSpPr>
        <p:spPr>
          <a:xfrm>
            <a:off x="383375" y="0"/>
            <a:ext cx="8229600" cy="609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81000" y="609600"/>
            <a:ext cx="759855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17  จากนั้นคลิกที่  ปุ่ม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บันทึก</a:t>
            </a:r>
            <a:endParaRPr lang="th-TH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18   จะปรากฏกล่องข้อความ  “ ต้องการจัดเก็บข้อมูลงบประมาณ  ใช่ หรือไม่ ”</a:t>
            </a:r>
            <a:endParaRPr lang="th-TH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19   คลิกที่  ปุ่มตกลง</a:t>
            </a:r>
            <a:endParaRPr lang="th-TH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876800" y="2743200"/>
            <a:ext cx="767028" cy="457200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6019800" y="1706501"/>
            <a:ext cx="588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19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คำบรรยายภาพแบบสี่เหลี่ยม 9"/>
          <p:cNvSpPr/>
          <p:nvPr/>
        </p:nvSpPr>
        <p:spPr>
          <a:xfrm>
            <a:off x="6047094" y="1715698"/>
            <a:ext cx="610737" cy="581045"/>
          </a:xfrm>
          <a:prstGeom prst="wedgeRectCallout">
            <a:avLst>
              <a:gd name="adj1" fmla="val -125695"/>
              <a:gd name="adj2" fmla="val 128399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622344" y="4814248"/>
            <a:ext cx="838200" cy="367352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คำบรรยายภาพแบบสี่เหลี่ยม 11"/>
          <p:cNvSpPr/>
          <p:nvPr/>
        </p:nvSpPr>
        <p:spPr>
          <a:xfrm>
            <a:off x="5714431" y="5164256"/>
            <a:ext cx="610737" cy="581045"/>
          </a:xfrm>
          <a:prstGeom prst="wedgeRectCallout">
            <a:avLst>
              <a:gd name="adj1" fmla="val -259773"/>
              <a:gd name="adj2" fmla="val -52461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5715000" y="5164256"/>
            <a:ext cx="588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17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86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152400" y="2968"/>
            <a:ext cx="8610600" cy="83523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4891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จากนั้นเข้าสู่หน้าเพิ่มโครงการจัดซื้อจัดจ้าง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20.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กดปุ่ม “บันทึก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”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9689" r="21783" b="4220"/>
          <a:stretch/>
        </p:blipFill>
        <p:spPr bwMode="auto">
          <a:xfrm>
            <a:off x="3126866" y="1295400"/>
            <a:ext cx="5788534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6221104" y="6400800"/>
            <a:ext cx="7620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90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19655" r="13403" b="5912"/>
          <a:stretch/>
        </p:blipFill>
        <p:spPr bwMode="auto">
          <a:xfrm>
            <a:off x="533400" y="1669788"/>
            <a:ext cx="8010087" cy="5035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2"/>
          <p:cNvSpPr>
            <a:spLocks noGrp="1"/>
          </p:cNvSpPr>
          <p:nvPr>
            <p:ph type="title"/>
          </p:nvPr>
        </p:nvSpPr>
        <p:spPr>
          <a:xfrm>
            <a:off x="381000" y="-18288"/>
            <a:ext cx="8229600" cy="8564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90800"/>
            <a:ext cx="361669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600" b="1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จากนั้นจะปรากฏ ภาพดังนี้</a:t>
            </a:r>
            <a:endParaRPr lang="th-TH" sz="3600" b="1" spc="50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83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6360" r="20530" b="6208"/>
          <a:stretch/>
        </p:blipFill>
        <p:spPr bwMode="auto">
          <a:xfrm>
            <a:off x="2895600" y="1412807"/>
            <a:ext cx="5943600" cy="536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2968"/>
            <a:ext cx="9144000" cy="83523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17" y="762000"/>
            <a:ext cx="8626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นั้นจะปรากฏกล่องข้อความ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“ ต้องการจัดเก็บข้อมูลโครงการ ใช่หรือไม่ “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21.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กดปุ่ม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“ตกลง”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172200" y="1915418"/>
            <a:ext cx="609600" cy="3705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2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2"/>
          <p:cNvSpPr>
            <a:spLocks noGrp="1"/>
          </p:cNvSpPr>
          <p:nvPr>
            <p:ph type="title"/>
          </p:nvPr>
        </p:nvSpPr>
        <p:spPr>
          <a:xfrm>
            <a:off x="516380" y="19792"/>
            <a:ext cx="8229600" cy="609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805190"/>
            <a:ext cx="8295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เมื่อบันทึกเรียบร้อยแล้วจะเข้าสู่ขั้นตอนวิธีตกลงราคาซื้อ – จ้าง 8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ขั้นตอน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8" t="19550" r="18218" b="9370"/>
          <a:stretch/>
        </p:blipFill>
        <p:spPr bwMode="auto">
          <a:xfrm>
            <a:off x="895362" y="1389965"/>
            <a:ext cx="7571936" cy="519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2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t="10146" r="14253" b="5357"/>
          <a:stretch/>
        </p:blipFill>
        <p:spPr bwMode="auto">
          <a:xfrm>
            <a:off x="381000" y="1448810"/>
            <a:ext cx="7420100" cy="5409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 2"/>
          <p:cNvSpPr>
            <a:spLocks noGrp="1"/>
          </p:cNvSpPr>
          <p:nvPr>
            <p:ph type="title"/>
          </p:nvPr>
        </p:nvSpPr>
        <p:spPr>
          <a:xfrm>
            <a:off x="381000" y="-18288"/>
            <a:ext cx="8229600" cy="8564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209800" y="2857500"/>
            <a:ext cx="2743200" cy="4191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81000" y="838200"/>
            <a:ext cx="416973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จากนั้นคลิกที่ ตัวเลือก วิธีการจัดหา</a:t>
            </a:r>
            <a:endParaRPr lang="th-TH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4953000" y="3067050"/>
            <a:ext cx="6858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62600" y="2753380"/>
            <a:ext cx="3505200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วิธีการจัดหา </a:t>
            </a:r>
            <a:r>
              <a:rPr lang="th-TH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Wingdings" pitchFamily="2" charset="2"/>
              </a:rPr>
              <a:t></a:t>
            </a:r>
            <a:r>
              <a:rPr lang="th-TH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Wingdings" pitchFamily="2" charset="2"/>
              </a:rPr>
              <a:t>เฉพาะเจาะจง</a:t>
            </a:r>
            <a:endParaRPr lang="th-T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21260" r="14505" b="4197"/>
          <a:stretch/>
        </p:blipFill>
        <p:spPr bwMode="auto">
          <a:xfrm>
            <a:off x="76200" y="2667000"/>
            <a:ext cx="6158052" cy="4029694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81000" y="-18288"/>
            <a:ext cx="8229600" cy="8564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6" t="14067" r="19766" b="27834"/>
          <a:stretch/>
        </p:blipFill>
        <p:spPr bwMode="auto">
          <a:xfrm>
            <a:off x="3967632" y="1480457"/>
            <a:ext cx="5045739" cy="293914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914400"/>
            <a:ext cx="4717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6600"/>
                </a:solidFill>
                <a:cs typeface="+mj-cs"/>
              </a:rPr>
              <a:t>คลิกเลือกเงื่อนไขในการจัดซื้อจัดจ้าง </a:t>
            </a:r>
            <a:endParaRPr lang="th-TH" sz="3600" b="1" dirty="0">
              <a:solidFill>
                <a:srgbClr val="006600"/>
              </a:solidFill>
              <a:cs typeface="+mj-cs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059875" y="4600700"/>
            <a:ext cx="1219200" cy="381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ลูกศรเชื่อมต่อแบบตรง 6"/>
          <p:cNvCxnSpPr>
            <a:stCxn id="5" idx="3"/>
          </p:cNvCxnSpPr>
          <p:nvPr/>
        </p:nvCxnSpPr>
        <p:spPr>
          <a:xfrm flipV="1">
            <a:off x="4279075" y="4267200"/>
            <a:ext cx="743683" cy="5240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7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t="12899" r="19526" b="24970"/>
          <a:stretch/>
        </p:blipFill>
        <p:spPr bwMode="auto">
          <a:xfrm>
            <a:off x="533400" y="1585355"/>
            <a:ext cx="8325350" cy="5112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81000" y="-18288"/>
            <a:ext cx="8229600" cy="8564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48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223" y="881390"/>
            <a:ext cx="4895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เงื่อนไขการจัดซื้อจัดจ้าง ตามมาตรา  56(2) </a:t>
            </a:r>
            <a:endParaRPr lang="th-TH" sz="32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87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8" r="2145" b="14719"/>
          <a:stretch/>
        </p:blipFill>
        <p:spPr bwMode="auto">
          <a:xfrm>
            <a:off x="76200" y="1752600"/>
            <a:ext cx="8928472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81000" y="-18288"/>
            <a:ext cx="8229600" cy="8564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974" y="1086300"/>
            <a:ext cx="6290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คลิก  เลือกเงื่อนไขการจัดซื้อจัดจ้าง  ตามมาตรา 56(2)  ข</a:t>
            </a:r>
            <a:endParaRPr lang="th-TH" sz="3200" b="1" dirty="0">
              <a:solidFill>
                <a:srgbClr val="0066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3247900" y="3276600"/>
            <a:ext cx="3048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87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0" t="20677" r="14523" b="5696"/>
          <a:stretch/>
        </p:blipFill>
        <p:spPr bwMode="auto">
          <a:xfrm>
            <a:off x="609600" y="1609421"/>
            <a:ext cx="8001000" cy="509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81000" y="-18288"/>
            <a:ext cx="8229600" cy="8564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วิธีเฉพาะเจาะจง</a:t>
            </a:r>
            <a:endParaRPr lang="th-TH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52204"/>
            <a:ext cx="464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คลิก  เลือกตัวเลือกประเภทการจัดหา</a:t>
            </a:r>
            <a:endParaRPr lang="th-TH" sz="36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695700" y="4419600"/>
            <a:ext cx="1866900" cy="1600200"/>
          </a:xfrm>
          <a:prstGeom prst="roundRect">
            <a:avLst>
              <a:gd name="adj" fmla="val 10730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752600" y="4555425"/>
            <a:ext cx="853607" cy="285750"/>
          </a:xfrm>
          <a:prstGeom prst="roundRect">
            <a:avLst>
              <a:gd name="adj" fmla="val 34478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87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753</Words>
  <Application>Microsoft Office PowerPoint</Application>
  <PresentationFormat>นำเสนอทางหน้าจอ (4:3)</PresentationFormat>
  <Paragraphs>147</Paragraphs>
  <Slides>41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41</vt:i4>
      </vt:variant>
    </vt:vector>
  </HeadingPairs>
  <TitlesOfParts>
    <vt:vector size="42" baseType="lpstr">
      <vt:lpstr>ชุดรูปแบบของ Office</vt:lpstr>
      <vt:lpstr>การจัดซื้อจัดจ้างภาครัฐด้วย  วิธีการทางอิเล็กทรอนิกส์ (e-GP) ระยะที่ 3</vt:lpstr>
      <vt:lpstr>วิธีเฉพาะเจาะจง</vt:lpstr>
      <vt:lpstr>งานนำเสนอ PowerPoint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 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  <vt:lpstr>วิธีเฉพาะเจาะจง</vt:lpstr>
    </vt:vector>
  </TitlesOfParts>
  <Company>OBEC54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Teacher</dc:creator>
  <cp:lastModifiedBy>Teacher</cp:lastModifiedBy>
  <cp:revision>32</cp:revision>
  <cp:lastPrinted>2017-09-29T10:49:04Z</cp:lastPrinted>
  <dcterms:created xsi:type="dcterms:W3CDTF">2017-09-29T05:00:32Z</dcterms:created>
  <dcterms:modified xsi:type="dcterms:W3CDTF">2017-09-29T12:45:55Z</dcterms:modified>
</cp:coreProperties>
</file>