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4"/>
  </p:notesMasterIdLst>
  <p:handoutMasterIdLst>
    <p:handoutMasterId r:id="rId165"/>
  </p:handoutMasterIdLst>
  <p:sldIdLst>
    <p:sldId id="298" r:id="rId2"/>
    <p:sldId id="27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9" r:id="rId13"/>
    <p:sldId id="268" r:id="rId14"/>
    <p:sldId id="271" r:id="rId15"/>
    <p:sldId id="272" r:id="rId16"/>
    <p:sldId id="273" r:id="rId17"/>
    <p:sldId id="299" r:id="rId18"/>
    <p:sldId id="278" r:id="rId19"/>
    <p:sldId id="279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300" r:id="rId28"/>
    <p:sldId id="274" r:id="rId29"/>
    <p:sldId id="289" r:id="rId30"/>
    <p:sldId id="290" r:id="rId31"/>
    <p:sldId id="291" r:id="rId32"/>
    <p:sldId id="301" r:id="rId33"/>
    <p:sldId id="302" r:id="rId34"/>
    <p:sldId id="303" r:id="rId35"/>
    <p:sldId id="293" r:id="rId36"/>
    <p:sldId id="294" r:id="rId37"/>
    <p:sldId id="295" r:id="rId38"/>
    <p:sldId id="304" r:id="rId39"/>
    <p:sldId id="296" r:id="rId40"/>
    <p:sldId id="305" r:id="rId41"/>
    <p:sldId id="297" r:id="rId42"/>
    <p:sldId id="306" r:id="rId43"/>
    <p:sldId id="307" r:id="rId44"/>
    <p:sldId id="308" r:id="rId45"/>
    <p:sldId id="310" r:id="rId46"/>
    <p:sldId id="309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11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5" r:id="rId99"/>
    <p:sldId id="366" r:id="rId100"/>
    <p:sldId id="367" r:id="rId101"/>
    <p:sldId id="368" r:id="rId102"/>
    <p:sldId id="369" r:id="rId103"/>
    <p:sldId id="370" r:id="rId104"/>
    <p:sldId id="397" r:id="rId105"/>
    <p:sldId id="398" r:id="rId106"/>
    <p:sldId id="399" r:id="rId107"/>
    <p:sldId id="400" r:id="rId108"/>
    <p:sldId id="401" r:id="rId109"/>
    <p:sldId id="402" r:id="rId110"/>
    <p:sldId id="371" r:id="rId111"/>
    <p:sldId id="372" r:id="rId112"/>
    <p:sldId id="373" r:id="rId113"/>
    <p:sldId id="374" r:id="rId114"/>
    <p:sldId id="403" r:id="rId115"/>
    <p:sldId id="363" r:id="rId116"/>
    <p:sldId id="36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3" r:id="rId136"/>
    <p:sldId id="394" r:id="rId137"/>
    <p:sldId id="395" r:id="rId138"/>
    <p:sldId id="396" r:id="rId139"/>
    <p:sldId id="404" r:id="rId140"/>
    <p:sldId id="405" r:id="rId141"/>
    <p:sldId id="406" r:id="rId142"/>
    <p:sldId id="407" r:id="rId143"/>
    <p:sldId id="409" r:id="rId144"/>
    <p:sldId id="408" r:id="rId145"/>
    <p:sldId id="410" r:id="rId146"/>
    <p:sldId id="411" r:id="rId147"/>
    <p:sldId id="412" r:id="rId148"/>
    <p:sldId id="413" r:id="rId149"/>
    <p:sldId id="414" r:id="rId150"/>
    <p:sldId id="415" r:id="rId151"/>
    <p:sldId id="416" r:id="rId152"/>
    <p:sldId id="417" r:id="rId153"/>
    <p:sldId id="418" r:id="rId154"/>
    <p:sldId id="419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</p:sldIdLst>
  <p:sldSz cx="9144000" cy="6858000" type="screen4x3"/>
  <p:notesSz cx="6797675" cy="99266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66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A9D40-2A2A-49CB-9488-C2023E462F9A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D1A5F-5E23-473B-81BB-1628887540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615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846AF-FDCF-45FA-B088-5F5A995AE08E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5A042-9D30-4629-8FA3-5849DB39F7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248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EE3E1-B0D2-4D6D-853D-D50DB4835169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42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275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553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556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970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7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227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170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225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102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286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2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6EF75-EDC9-4995-8D85-31F5A37AE68D}" type="datetimeFigureOut">
              <a:rPr lang="th-TH" smtClean="0"/>
              <a:t>23/03/64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625B4-3868-4C46-A5B4-85606A26E18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341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ctrTitle" idx="4294967295"/>
          </p:nvPr>
        </p:nvSpPr>
        <p:spPr>
          <a:xfrm>
            <a:off x="457200" y="1066800"/>
            <a:ext cx="8229600" cy="18288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53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การจัดซื้อจัดจ้างภาครัฐ</a:t>
            </a:r>
            <a:r>
              <a:rPr lang="th-TH" sz="53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ด้วย </a:t>
            </a:r>
            <a:br>
              <a:rPr lang="th-TH" sz="53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3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</a:t>
            </a:r>
            <a:r>
              <a:rPr lang="th-TH" sz="53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ทางอิเล็กทรอนิกส์ (</a:t>
            </a:r>
            <a:r>
              <a:rPr lang="en-US" sz="53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e-GP) </a:t>
            </a:r>
            <a:r>
              <a:rPr lang="th-TH" sz="53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ระยะที่ 3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4294967295"/>
          </p:nvPr>
        </p:nvSpPr>
        <p:spPr>
          <a:xfrm>
            <a:off x="527050" y="3505200"/>
            <a:ext cx="7854950" cy="17526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r">
              <a:buNone/>
            </a:pPr>
            <a:r>
              <a:rPr lang="th-TH" sz="54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577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4041" r="13636" b="8064"/>
          <a:stretch/>
        </p:blipFill>
        <p:spPr bwMode="auto">
          <a:xfrm>
            <a:off x="990600" y="1408216"/>
            <a:ext cx="7315200" cy="5449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725269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คลิก  เลือกตัวเลือกพัสดุที่จัดหา</a:t>
            </a:r>
            <a:endParaRPr lang="th-TH" sz="3600" b="1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141944" y="5310250"/>
            <a:ext cx="701207" cy="285750"/>
          </a:xfrm>
          <a:prstGeom prst="roundRect">
            <a:avLst>
              <a:gd name="adj" fmla="val 3447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2919350" y="5310250"/>
            <a:ext cx="1728850" cy="300348"/>
          </a:xfrm>
          <a:prstGeom prst="roundRect">
            <a:avLst>
              <a:gd name="adj" fmla="val 3447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17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87660"/>
            <a:ext cx="7913829" cy="555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34" y="289700"/>
            <a:ext cx="685800" cy="40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471" y="228600"/>
            <a:ext cx="2032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“บันทึก”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3191" y="630866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2714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198634"/>
            <a:ext cx="1381125" cy="47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52400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7.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“ไปขั้นตอนที่ 3”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8" y="937697"/>
            <a:ext cx="8207982" cy="569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6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2157"/>
            <a:ext cx="1371600" cy="46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76200"/>
            <a:ext cx="2879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8.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“กลับสู่หน้าหลัก”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08588"/>
            <a:ext cx="8449346" cy="592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2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5795" y="388541"/>
            <a:ext cx="342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9.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“รายละเอียด / แก้ไข”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89174"/>
            <a:ext cx="1850356" cy="39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9" y="1447800"/>
            <a:ext cx="8559073" cy="453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274134" y="3864934"/>
            <a:ext cx="67056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32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7" y="1219200"/>
            <a:ext cx="8534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654" y="314509"/>
            <a:ext cx="747865" cy="4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471" y="228600"/>
            <a:ext cx="2169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10.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“บันทึก”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928732" y="5638800"/>
            <a:ext cx="666307" cy="381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67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55651"/>
            <a:ext cx="8505825" cy="474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06052"/>
            <a:ext cx="1226096" cy="42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08740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11.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“ไปขั้นตอนที่ 2”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467349" y="5490832"/>
            <a:ext cx="987152" cy="381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2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229600" cy="568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654" y="314509"/>
            <a:ext cx="747865" cy="4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471" y="228600"/>
            <a:ext cx="2169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12.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“บันทึก”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724400" y="58674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67448" y="5750867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12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65772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077200" cy="575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198634"/>
            <a:ext cx="1381125" cy="47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52400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13.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“ไปขั้นตอนที่ 3”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943600" y="58674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886921" y="5709457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13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7231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458200" cy="558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03767"/>
            <a:ext cx="1371600" cy="46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337810"/>
            <a:ext cx="301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14.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“กลับสู่หน้าหลัก”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19800" y="6096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905512" y="594869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14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434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62763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09989"/>
            <a:ext cx="1219200" cy="40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624592"/>
            <a:ext cx="3142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15.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“บันทึกเลขที่วันที่”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19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t="21445" r="14623" b="4997"/>
          <a:stretch/>
        </p:blipFill>
        <p:spPr bwMode="auto">
          <a:xfrm>
            <a:off x="685800" y="1676400"/>
            <a:ext cx="7938330" cy="505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4552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คลิก  เลือกตัวเลือกประเภทโครงการ</a:t>
            </a:r>
            <a:endParaRPr lang="th-TH" sz="3600" b="1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852550" y="5131750"/>
            <a:ext cx="777407" cy="285750"/>
          </a:xfrm>
          <a:prstGeom prst="roundRect">
            <a:avLst>
              <a:gd name="adj" fmla="val 3447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2682405" y="5064825"/>
            <a:ext cx="1972559" cy="1004825"/>
          </a:xfrm>
          <a:prstGeom prst="roundRect">
            <a:avLst>
              <a:gd name="adj" fmla="val 2147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17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9604"/>
            <a:ext cx="8001000" cy="542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34" y="202414"/>
            <a:ext cx="685800" cy="40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471" y="141314"/>
            <a:ext cx="2169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10.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“บันทึก”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3191" y="54358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11.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  <p:sp>
        <p:nvSpPr>
          <p:cNvPr id="2" name="วงรี 1"/>
          <p:cNvSpPr/>
          <p:nvPr/>
        </p:nvSpPr>
        <p:spPr>
          <a:xfrm>
            <a:off x="4654401" y="1557668"/>
            <a:ext cx="2667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วงรี 6"/>
          <p:cNvSpPr/>
          <p:nvPr/>
        </p:nvSpPr>
        <p:spPr>
          <a:xfrm>
            <a:off x="4223001" y="5279066"/>
            <a:ext cx="2667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582633" y="1490990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10</a:t>
            </a:r>
            <a:endParaRPr lang="th-TH" sz="2400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131401" y="5177135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11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59961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2" y="914400"/>
            <a:ext cx="845097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104" y="249713"/>
            <a:ext cx="1226096" cy="42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52400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12.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“ไปขั้นตอนที่ 2”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วงรี 1"/>
          <p:cNvSpPr/>
          <p:nvPr/>
        </p:nvSpPr>
        <p:spPr>
          <a:xfrm>
            <a:off x="4703134" y="5257800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686696" y="5215268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12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714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41663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198634"/>
            <a:ext cx="1381125" cy="47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52400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13.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“ไปขั้นตอนที่ 3”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วงรี 1"/>
          <p:cNvSpPr/>
          <p:nvPr/>
        </p:nvSpPr>
        <p:spPr>
          <a:xfrm>
            <a:off x="4572000" y="5781730"/>
            <a:ext cx="304800" cy="314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02900" y="5708335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13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40226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52400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14.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“ไปขั้นตอนที่ 4”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81050"/>
            <a:ext cx="65817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572000" y="54864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476948" y="5407967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14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9012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3948"/>
            <a:ext cx="8077200" cy="535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4378" y="162373"/>
            <a:ext cx="301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15.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“กลับสู่หน้าหลัก”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953000" y="5410200"/>
            <a:ext cx="304800" cy="276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96048" y="5317670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15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55191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371600"/>
            <a:ext cx="8417213" cy="394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4378" y="381000"/>
            <a:ext cx="3387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16.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“เสนอหัวหน้าอนุมัติ”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141844" y="3345333"/>
            <a:ext cx="277756" cy="312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038600" y="3239856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16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991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458199" cy="517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2286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17. ระบบแสดงหน้าจอ “รายการโครงการ” และแสดงสถานะโครงการ “จัดทำและประกาศ ผู้ชนะการเสนอราคา “ เพื่อให้หัวหน้าทำการอนุมัติและประกาศขึ้นเว็บไซต์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566835" y="4245934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490647" y="4098624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17</a:t>
            </a:r>
            <a:endParaRPr lang="th-TH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8" t="50000" r="56226"/>
          <a:stretch/>
        </p:blipFill>
        <p:spPr bwMode="auto">
          <a:xfrm>
            <a:off x="1295400" y="1124187"/>
            <a:ext cx="341141" cy="42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5466553" y="3907466"/>
            <a:ext cx="670560" cy="225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61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08" y="1066800"/>
            <a:ext cx="6813528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284195"/>
            <a:ext cx="309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18. กดปุ่ม “ไปขั้นตอนที่ 2 “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675472" y="5867400"/>
            <a:ext cx="27752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610496" y="5750867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18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9273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03004"/>
            <a:ext cx="6919026" cy="567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06223"/>
            <a:ext cx="3009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19. กดปุ่ม “ไปขั้นตอนที่ 3”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526313" y="5791200"/>
            <a:ext cx="27428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454104" y="5674667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19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5443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8" y="1357312"/>
            <a:ext cx="7988420" cy="504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9021" y="271790"/>
            <a:ext cx="3409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20. กดปุ่ม “ไปขั้นตอนที่ 4” 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745666" y="5520068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688987" y="5362125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20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27375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t="20767" r="14387" b="6930"/>
          <a:stretch/>
        </p:blipFill>
        <p:spPr bwMode="auto">
          <a:xfrm>
            <a:off x="533400" y="1713614"/>
            <a:ext cx="8001000" cy="4983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4123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คลิก  เลือกตัวเลือกปีงบประมาณ</a:t>
            </a:r>
            <a:endParaRPr lang="th-TH" sz="3600" b="1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828800" y="5795652"/>
            <a:ext cx="701207" cy="285750"/>
          </a:xfrm>
          <a:prstGeom prst="roundRect">
            <a:avLst>
              <a:gd name="adj" fmla="val 3447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2667000" y="5762500"/>
            <a:ext cx="1728850" cy="300348"/>
          </a:xfrm>
          <a:prstGeom prst="roundRect">
            <a:avLst>
              <a:gd name="adj" fmla="val 3447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17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1318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021" y="271790"/>
            <a:ext cx="3978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21. กดปุ่ม “ประกาศ</a:t>
            </a:r>
            <a:r>
              <a:rPr lang="th-TH" sz="3200" b="1" dirty="0" err="1" smtClean="0">
                <a:latin typeface="TH SarabunPSK" pitchFamily="34" charset="-34"/>
                <a:cs typeface="TH SarabunPSK" pitchFamily="34" charset="-34"/>
              </a:rPr>
              <a:t>ขึ้นเว็ปไซต์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” 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257800" y="35814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181612" y="347219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443961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5" y="1127676"/>
            <a:ext cx="6338887" cy="561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52400"/>
            <a:ext cx="8458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22. ระบบแสดงหน้าจอ “รายการโครงการ” และแสดงสถานะโครงการ “จัดทำประกาศ  ผู้ชนะการเสนอราคา” เรียบร้อยแล้ว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608134" y="3636334"/>
            <a:ext cx="228600" cy="277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513082" y="3544084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22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9273757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9213"/>
            <a:ext cx="8632401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268713"/>
            <a:ext cx="3648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ขั้นตอน “จัดทำร่างสัญญา”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43961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490877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91" y="533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815" y="469612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กดปุ่ม “แว่นขยาย”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73757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9" y="1371600"/>
            <a:ext cx="74676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457200"/>
            <a:ext cx="3308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จากนั้น เลือกใบสั่งซื้อสั่งจ้าง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43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2"/>
          <a:stretch/>
        </p:blipFill>
        <p:spPr bwMode="auto">
          <a:xfrm>
            <a:off x="4800600" y="132271"/>
            <a:ext cx="4249553" cy="672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8" t="67360" r="3307" b="16320"/>
          <a:stretch/>
        </p:blipFill>
        <p:spPr bwMode="auto">
          <a:xfrm>
            <a:off x="2590800" y="3233930"/>
            <a:ext cx="1374487" cy="43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32271"/>
            <a:ext cx="457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ผู้รับจ้างจะส่งมอบของภายใน 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นับเฉพาะวันทำการ ให้ 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ติ๊ก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เครื่องหมายถูกในช่องสี่เหลี่ยม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ประเภทการจ่ายเงิน เลือกเป็น “จ่ายตามงวดเงินที่กำหนด”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จำนวนงวดงาน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จำนวนงวดเงิน กรอกงวดแล้ว กดปุ่ม “ระบุรายละเอียด”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ประเภทการปรับ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“บันทึก”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“ไปขั้นตอนที่ 2”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73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710141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09600" y="273562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5. จำนวน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งวดเงิน กรอกงวดแล้ว กดปุ่ม “ระบุรายละเอียด”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99" y="403562"/>
            <a:ext cx="1177911" cy="35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3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" y="914400"/>
            <a:ext cx="9100857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3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94121"/>
            <a:ext cx="8450094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423191" y="381000"/>
            <a:ext cx="807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1. กดปุ่ม “บันทึก”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2. ระบบ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154439618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799"/>
            <a:ext cx="696277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09600" y="457200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6. ประเภท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การปรับ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9335" y="1186190"/>
            <a:ext cx="4490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กรณีจัดซื้อ  เลือก ปรับเฉพาะที่ยังไม่ส่งมอบ </a:t>
            </a:r>
            <a:endParaRPr lang="th-TH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429000"/>
            <a:ext cx="5338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กรณีจัดจ้าง  เลือก ผลสำเร็จของงานทั้งหมดพร้อมกัน</a:t>
            </a:r>
            <a:endParaRPr lang="th-TH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684847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375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19589" r="14259" b="6385"/>
          <a:stretch/>
        </p:blipFill>
        <p:spPr bwMode="auto">
          <a:xfrm>
            <a:off x="609600" y="1729073"/>
            <a:ext cx="7924800" cy="50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4123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คลิก  เลือกตัวเลือกปีงบประมาณ</a:t>
            </a:r>
            <a:endParaRPr lang="th-TH" sz="3600" b="1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655125" y="3181102"/>
            <a:ext cx="1881250" cy="3014848"/>
          </a:xfrm>
          <a:prstGeom prst="roundRect">
            <a:avLst>
              <a:gd name="adj" fmla="val 962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17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14550"/>
            <a:ext cx="80486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82633"/>
            <a:ext cx="69002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จากนั้นจะมาหน้า </a:t>
            </a:r>
            <a:r>
              <a:rPr lang="en-US" sz="36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Template </a:t>
            </a:r>
            <a:r>
              <a:rPr lang="th-TH" sz="36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ร่างสัญญาหรือข้อตกลง</a:t>
            </a:r>
            <a:endParaRPr lang="th-TH" sz="3200" b="1" dirty="0" smtClean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514350" indent="-514350">
              <a:buAutoNum type="arabicPeriod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กดปุ่ม “บันทึก”</a:t>
            </a:r>
          </a:p>
          <a:p>
            <a:pPr marL="514350" indent="-514350">
              <a:buAutoNum type="arabicPeriod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กดปุ่ม “ไปขั้นตอนที่ 2” 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439618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5544"/>
            <a:ext cx="4549643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500" b="1" dirty="0" smtClean="0">
                <a:latin typeface="TH SarabunPSK" pitchFamily="34" charset="-34"/>
                <a:cs typeface="TH SarabunPSK" pitchFamily="34" charset="-34"/>
              </a:rPr>
              <a:t>1. กรอกเลขที่ใบสั่งซื้อสั่งจ้าง</a:t>
            </a:r>
          </a:p>
          <a:p>
            <a:r>
              <a:rPr lang="th-TH" sz="2500" b="1" dirty="0" smtClean="0">
                <a:latin typeface="TH SarabunPSK" pitchFamily="34" charset="-34"/>
                <a:cs typeface="TH SarabunPSK" pitchFamily="34" charset="-34"/>
              </a:rPr>
              <a:t>2. กรอกวันที่ใบสั่งซื้อสั่งจ้าง</a:t>
            </a:r>
          </a:p>
          <a:p>
            <a:r>
              <a:rPr lang="th-TH" sz="2500" b="1" dirty="0" smtClean="0">
                <a:latin typeface="TH SarabunPSK" pitchFamily="34" charset="-34"/>
                <a:cs typeface="TH SarabunPSK" pitchFamily="34" charset="-34"/>
              </a:rPr>
              <a:t>3. กรอกชื่อ-นามสกุล หัวหน้าเจ้าหน้าที่</a:t>
            </a:r>
          </a:p>
          <a:p>
            <a:r>
              <a:rPr lang="th-TH" sz="2500" b="1" dirty="0" smtClean="0">
                <a:latin typeface="TH SarabunPSK" pitchFamily="34" charset="-34"/>
                <a:cs typeface="TH SarabunPSK" pitchFamily="34" charset="-34"/>
              </a:rPr>
              <a:t>4. ระบุวันที่ผู้ขายและผู้รับจ้างมารับใบสั่งซื้อสั่งจ้าง</a:t>
            </a:r>
          </a:p>
          <a:p>
            <a:r>
              <a:rPr lang="th-TH" sz="2500" b="1" dirty="0" smtClean="0">
                <a:latin typeface="TH SarabunPSK" pitchFamily="34" charset="-34"/>
                <a:cs typeface="TH SarabunPSK" pitchFamily="34" charset="-34"/>
              </a:rPr>
              <a:t>5. กดปุ่ม “บันทึก”</a:t>
            </a:r>
          </a:p>
          <a:p>
            <a:r>
              <a:rPr lang="th-TH" sz="2500" b="1" dirty="0" smtClean="0">
                <a:latin typeface="TH SarabunPSK" pitchFamily="34" charset="-34"/>
                <a:cs typeface="TH SarabunPSK" pitchFamily="34" charset="-34"/>
              </a:rPr>
              <a:t>6. กดปุ่ม “ไปขั้นตอนที่2”</a:t>
            </a:r>
          </a:p>
          <a:p>
            <a:endParaRPr lang="th-TH" sz="25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0"/>
          <a:stretch/>
        </p:blipFill>
        <p:spPr bwMode="auto">
          <a:xfrm>
            <a:off x="654493" y="2438400"/>
            <a:ext cx="7889760" cy="409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00" y="6320135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6 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73757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2" y="1752600"/>
            <a:ext cx="801795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63" y="320980"/>
            <a:ext cx="1981200" cy="47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53322" y="296385"/>
            <a:ext cx="776206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1. กด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“ดำเนินการขั้นตอนต่อไป”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2. ระบบแสดงกล่องข้อความ “ต้องการบันทึกข้อมูลใช่หรือไม่” กดปุ่ม “ตกลง”</a:t>
            </a:r>
          </a:p>
          <a:p>
            <a:pPr marL="514350" indent="-514350">
              <a:buAutoNum type="arabicPeriod"/>
            </a:pP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439618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0" y="1524000"/>
            <a:ext cx="808001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2089" y="393412"/>
            <a:ext cx="644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ขั้นตอน  “ตรวจสอบหลักประกันสัญญาและจัดทำสัญญา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737579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818322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653322" y="296385"/>
            <a:ext cx="776206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1. กด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“ดำเนินการขั้นตอนต่อไป”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2. ระบบแสดงกล่องข้อความ “ต้องการบันทึกข้อมูลใช่หรือไม่” กดปุ่ม “ตกลง”</a:t>
            </a:r>
          </a:p>
          <a:p>
            <a:pPr marL="514350" indent="-514350">
              <a:buAutoNum type="arabicPeriod"/>
            </a:pP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43961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53" y="1371600"/>
            <a:ext cx="8394246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81000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ขั้นตอน  ข้อมูลสาระสำคัญในสัญญา 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737579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525627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761999"/>
            <a:ext cx="3148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คลิกที่ รายละเอียด / แก้ไข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439618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8601"/>
          <a:stretch/>
        </p:blipFill>
        <p:spPr bwMode="auto">
          <a:xfrm>
            <a:off x="336152" y="1752600"/>
            <a:ext cx="857924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340" y="361145"/>
            <a:ext cx="88424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1. กดปุ่ม “นำข้อมูลแสดงบนเว็บไซต์” </a:t>
            </a: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2. 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292737579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5" y="2057400"/>
            <a:ext cx="895731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40" y="361145"/>
            <a:ext cx="88424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1. กดปุ่ม “ดำเนินการขั้นตอนต่อไป” </a:t>
            </a: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2. 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154439618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58170"/>
            <a:ext cx="8003047" cy="441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77463"/>
            <a:ext cx="2760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ขั้นตอน  บริหารสัญญา</a:t>
            </a:r>
            <a:endParaRPr lang="th-TH" sz="32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490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5" t="29588" r="14127" b="9635"/>
          <a:stretch/>
        </p:blipFill>
        <p:spPr bwMode="auto">
          <a:xfrm>
            <a:off x="457200" y="2356262"/>
            <a:ext cx="8173585" cy="4273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704571"/>
            <a:ext cx="417133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คลิกที่</a:t>
            </a:r>
          </a:p>
          <a:p>
            <a:pPr marL="514350" indent="-514350">
              <a:buAutoNum type="arabicPeriod"/>
            </a:pP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ชื่อโครงการ  พิมพ์รายละเอียด</a:t>
            </a:r>
          </a:p>
          <a:p>
            <a:pPr marL="514350" indent="-514350">
              <a:buAutoNum type="arabicPeriod"/>
            </a:pP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จำนวนเงินงบประมาณโครงการ</a:t>
            </a:r>
          </a:p>
          <a:p>
            <a:pPr marL="514350" indent="-514350">
              <a:buAutoNum type="arabicPeriod"/>
            </a:pPr>
            <a:endParaRPr lang="th-TH" sz="3200" b="1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0125" y="3581400"/>
            <a:ext cx="7543800" cy="2819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14600" y="3810000"/>
            <a:ext cx="3962400" cy="682831"/>
          </a:xfrm>
          <a:prstGeom prst="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590800" y="4943599"/>
            <a:ext cx="2438400" cy="34141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124200" y="4809506"/>
            <a:ext cx="2057400" cy="159129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9" name="ลูกศรเชื่อมต่อแบบตรง 8"/>
          <p:cNvCxnSpPr/>
          <p:nvPr/>
        </p:nvCxnSpPr>
        <p:spPr>
          <a:xfrm flipV="1">
            <a:off x="3810000" y="3259116"/>
            <a:ext cx="0" cy="550884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ลูกศรเชื่อมต่อแบบตรง 11"/>
          <p:cNvCxnSpPr/>
          <p:nvPr/>
        </p:nvCxnSpPr>
        <p:spPr>
          <a:xfrm flipV="1">
            <a:off x="4800600" y="1981843"/>
            <a:ext cx="1724771" cy="29617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51377" y="2735896"/>
            <a:ext cx="304442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ชื่อโครงการ  พิมพ์รายละเอียด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257800" y="1458623"/>
            <a:ext cx="372089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พิมพ์จำนวนเงินงบประมาณโครงการ</a:t>
            </a:r>
          </a:p>
        </p:txBody>
      </p:sp>
      <p:cxnSp>
        <p:nvCxnSpPr>
          <p:cNvPr id="31" name="ลูกศรเชื่อมต่อแบบตรง 30"/>
          <p:cNvCxnSpPr/>
          <p:nvPr/>
        </p:nvCxnSpPr>
        <p:spPr>
          <a:xfrm flipV="1">
            <a:off x="6677771" y="3462721"/>
            <a:ext cx="0" cy="1346787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สี่เหลี่ยมผืนผ้า 33"/>
          <p:cNvSpPr/>
          <p:nvPr/>
        </p:nvSpPr>
        <p:spPr>
          <a:xfrm>
            <a:off x="5562600" y="2912435"/>
            <a:ext cx="3161443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แหล่งของเงิน - เงินงบประมาณ</a:t>
            </a:r>
          </a:p>
        </p:txBody>
      </p:sp>
    </p:spTree>
    <p:extLst>
      <p:ext uri="{BB962C8B-B14F-4D97-AF65-F5344CB8AC3E}">
        <p14:creationId xmlns:p14="http://schemas.microsoft.com/office/powerpoint/2010/main" val="19017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65644"/>
            <a:ext cx="8501354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761999"/>
            <a:ext cx="3148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คลิกที่ รายละเอียด / แก้ไข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23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14463"/>
            <a:ext cx="7909735" cy="430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381000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กดปุ่ม “ส่งมอบงาน”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77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9346"/>
            <a:ext cx="8552121" cy="439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81000"/>
            <a:ext cx="3228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กดปุ่ม “บันทึกส่งมอบงาน”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98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828800"/>
            <a:ext cx="8708212" cy="418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81000"/>
            <a:ext cx="3730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กดปุ่ม “เลือกงวดงานที่ส่งมอบ”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233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4" y="2133600"/>
            <a:ext cx="8757676" cy="285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228600"/>
            <a:ext cx="77604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1. เลือกงวดงานที่ต้องการส่งมอบ โดยการ 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ติ๊กถูก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2. กดปุ่ม “บันทึก”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36159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952750"/>
            <a:ext cx="812482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76200"/>
            <a:ext cx="800090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ใส่เลขที่ใบส่งของ / สินค้าหรือบริการ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ลงวันที่ใบส่งของ / สินค้าหรือบริการ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ลงวันที่ใบส่งของ /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สินค้าหรือ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บริการ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“บันทึก”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“ดำเนินการขั้นตอนต่อไป”</a:t>
            </a:r>
          </a:p>
          <a:p>
            <a:pPr marL="514350" indent="-514350">
              <a:buFontTx/>
              <a:buAutoNum type="arabicPeriod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  <a:p>
            <a:pPr marL="514350" indent="-514350">
              <a:buAutoNum type="arabicPeriod"/>
            </a:pP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24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61218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838200"/>
            <a:ext cx="900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ช่องประวัติการส่งมอบงาน จะขึ้นเป็นครั้งที่ 1  จากนั้น กดปุ่ม “กลับสู่หน้าหลัก”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30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8041821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685800"/>
            <a:ext cx="2965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กดปุ่ม “ตรวจรับงาน”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78765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" y="1981200"/>
            <a:ext cx="8505801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762000"/>
            <a:ext cx="4001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กดปุ่ม “บันทึกข้อมูลตรวจรับ”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49597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/>
          <a:stretch/>
        </p:blipFill>
        <p:spPr bwMode="auto">
          <a:xfrm>
            <a:off x="304800" y="1857152"/>
            <a:ext cx="8455054" cy="373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813843"/>
            <a:ext cx="4116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กดปุ่ม “เลือกเอกสารที่ส่งมอบ”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056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t="18911" r="14794" b="4146"/>
          <a:stretch/>
        </p:blipFill>
        <p:spPr bwMode="auto">
          <a:xfrm>
            <a:off x="684859" y="1447800"/>
            <a:ext cx="7849541" cy="5254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4114800" y="4892813"/>
            <a:ext cx="1905000" cy="1888987"/>
          </a:xfrm>
          <a:prstGeom prst="roundRect">
            <a:avLst>
              <a:gd name="adj" fmla="val 3334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228600" y="838200"/>
            <a:ext cx="6029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คลิก  เลือกเดือน / ปี ที่คาดว่าจะลงนามในสัญญา</a:t>
            </a:r>
            <a:endParaRPr lang="th-TH" sz="3600" b="1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006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438400"/>
            <a:ext cx="8831491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09600"/>
            <a:ext cx="88424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1. เลือกงวดงานที่ต้องการส่งมอบ โดยการ </a:t>
            </a:r>
            <a:r>
              <a:rPr lang="th-TH" sz="3200" b="1" dirty="0" err="1" smtClean="0">
                <a:latin typeface="TH SarabunPSK" pitchFamily="34" charset="-34"/>
                <a:cs typeface="TH SarabunPSK" pitchFamily="34" charset="-34"/>
              </a:rPr>
              <a:t>ติ๊กถูก</a:t>
            </a:r>
            <a:endParaRPr lang="th-TH" sz="32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2. กดปุ่ม “บันทึก”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324342092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382000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749" y="381000"/>
            <a:ext cx="51956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ใส่วันที่ตรวจรับแล้วเสร็จ</a:t>
            </a:r>
          </a:p>
          <a:p>
            <a:pPr marL="514350" indent="-514350">
              <a:buAutoNum type="arabicPeriod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เลือกเป็นถูกต้องทั้งหมดและรับไว้ทั้งหมด</a:t>
            </a:r>
          </a:p>
          <a:p>
            <a:pPr marL="514350" indent="-514350">
              <a:buAutoNum type="arabicPeriod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กดปุ่ม “บันทึกการตรวจรับ”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753141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8763"/>
            <a:ext cx="8733889" cy="487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265093"/>
            <a:ext cx="7762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1. กดปุ่ม “บันทึก”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313854241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5887"/>
            <a:ext cx="8761785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265093"/>
            <a:ext cx="7762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1. กดปุ่ม “ดำเนินการขั้นตอนต่อไป”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417777137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476375"/>
            <a:ext cx="84582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33400"/>
            <a:ext cx="437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กด “พิมพ์” เพื่อ พิมพ์ใบตรวจรับ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912484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576388"/>
            <a:ext cx="895350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533400"/>
            <a:ext cx="437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กด “พิมพ์” เพื่อ พิมพ์ใบตรวจรับ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59835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628775"/>
            <a:ext cx="85439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57200"/>
            <a:ext cx="329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กดปุ่ม “กลับสู่หน้าหลัก”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173965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28627"/>
            <a:ext cx="8056133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57200"/>
            <a:ext cx="40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กดปุ่ม “จัดทำเอกสารเบิกจ่าย”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30505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215737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5680" y="609600"/>
            <a:ext cx="443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กดปุ่ม “บันทึกข้อมูลการเบิกจ่าย”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982682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8487587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813843"/>
            <a:ext cx="4257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กดปุ่ม “เลือกเอกสารที่ตรวจรับ”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4664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t="5381" r="14036" b="10384"/>
          <a:stretch/>
        </p:blipFill>
        <p:spPr bwMode="auto">
          <a:xfrm>
            <a:off x="838200" y="1283069"/>
            <a:ext cx="7543800" cy="549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2788791" y="6288923"/>
            <a:ext cx="704534" cy="452302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895600" y="1283068"/>
            <a:ext cx="3429000" cy="115533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247" y="643665"/>
            <a:ext cx="900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คลิกปุ่ม </a:t>
            </a:r>
            <a:r>
              <a:rPr lang="th-TH" sz="32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บันทึก</a:t>
            </a:r>
            <a:r>
              <a:rPr lang="th-TH" sz="32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 จากนั้นจะปรากฏกล่องข้อความ “</a:t>
            </a:r>
            <a:r>
              <a:rPr lang="th-TH" sz="32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ต้องการบันทึกข้อมูลใช่หรือไม่</a:t>
            </a:r>
            <a:r>
              <a:rPr lang="th-TH" sz="32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”</a:t>
            </a:r>
            <a:endParaRPr lang="th-TH" sz="3200" b="1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006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8397996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09600"/>
            <a:ext cx="88424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1. เลือกงวดงานที่ต้องการตรวจรับงาน โดยการ </a:t>
            </a:r>
            <a:r>
              <a:rPr lang="th-TH" sz="3200" b="1" dirty="0" err="1" smtClean="0">
                <a:latin typeface="TH SarabunPSK" pitchFamily="34" charset="-34"/>
                <a:cs typeface="TH SarabunPSK" pitchFamily="34" charset="-34"/>
              </a:rPr>
              <a:t>ติ๊กถูก</a:t>
            </a:r>
            <a:endParaRPr lang="th-TH" sz="32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2. กดปุ่ม “บันทึก”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314776783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52675"/>
            <a:ext cx="840994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749" y="228600"/>
            <a:ext cx="424026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2. ใส่วันที่เบิกจ่ายเงิน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3. กดปุ่ม “บันทึกการตรวจรับ”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4. กดปุ่ม “ดำเนินการขั้นตอนต่อไป”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5. กดปุ่ม “กลับสู่หน้าหลัก”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188593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447800"/>
            <a:ext cx="822007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7503" y="533400"/>
            <a:ext cx="3348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จบขั้นตอนการดำเนินการ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7827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17861" r="15253" b="9239"/>
          <a:stretch/>
        </p:blipFill>
        <p:spPr bwMode="auto">
          <a:xfrm>
            <a:off x="533400" y="1378656"/>
            <a:ext cx="8001000" cy="5128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343400" y="6161744"/>
            <a:ext cx="914400" cy="345730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8" name="ลูกศรเชื่อมต่อแบบตรง 7"/>
          <p:cNvCxnSpPr>
            <a:stCxn id="4" idx="3"/>
          </p:cNvCxnSpPr>
          <p:nvPr/>
        </p:nvCxnSpPr>
        <p:spPr>
          <a:xfrm flipV="1">
            <a:off x="5257800" y="4876800"/>
            <a:ext cx="914400" cy="145780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72200" y="4508312"/>
            <a:ext cx="2627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คลิกที่ปุ่ม  ไปขั้นตอนที่ 2 </a:t>
            </a:r>
            <a:endParaRPr lang="th-TH" b="1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848380"/>
            <a:ext cx="6207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เมื่อบันทึกข้อมูลเรียบร้อยแล้ว  ปุ่มไปขั้นตอนที่ 2  จะขึ้นให้คลิก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08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9" t="10875" r="18440" b="27397"/>
          <a:stretch/>
        </p:blipFill>
        <p:spPr bwMode="auto">
          <a:xfrm>
            <a:off x="688621" y="1724068"/>
            <a:ext cx="7924800" cy="4718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57912"/>
            <a:ext cx="9144000" cy="78028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986" y="762000"/>
            <a:ext cx="70310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เมื่อคลิกบันทึกข้อมูลเรียบร้อยและจะเข้าระบบรายการสินค้าหรือบริการ</a:t>
            </a:r>
          </a:p>
          <a:p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กดปุ่ม “เพิ่มรายการซื้อสินค้าหรือบริการ”</a:t>
            </a:r>
            <a:endParaRPr lang="th-TH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2430440" y="5625152"/>
            <a:ext cx="1796143" cy="38100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75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6675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วิธีเฉพาะเจาะจง</a:t>
            </a:r>
            <a:endParaRPr lang="th-TH" sz="54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914400"/>
            <a:ext cx="509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จากนั้นจะปรากฏหน้าระบบ 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e-Catalog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" b="13810"/>
          <a:stretch/>
        </p:blipFill>
        <p:spPr bwMode="auto">
          <a:xfrm>
            <a:off x="228600" y="1811740"/>
            <a:ext cx="8780192" cy="4565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15513" r="17246" b="4736"/>
          <a:stretch/>
        </p:blipFill>
        <p:spPr bwMode="auto">
          <a:xfrm>
            <a:off x="381000" y="2520236"/>
            <a:ext cx="6726826" cy="4261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5583826" y="4136570"/>
            <a:ext cx="1447800" cy="990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ลูกศรเชื่อมต่อแบบตรง 5"/>
          <p:cNvCxnSpPr/>
          <p:nvPr/>
        </p:nvCxnSpPr>
        <p:spPr>
          <a:xfrm>
            <a:off x="7042510" y="4585331"/>
            <a:ext cx="304800" cy="1388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4653" y="4358614"/>
            <a:ext cx="1829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ใส่รหัสผู้ใช้และรหัสผ่าน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838200"/>
            <a:ext cx="539923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1. เข้าสู่เว็บไซต์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http://www.gprocurement.go.th</a:t>
            </a:r>
          </a:p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   1.1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บันทึก “รหัสผู้ใช้”</a:t>
            </a:r>
          </a:p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   1.2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บันทึก “รหัสผ่าน”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 1.3 กดปุ่ม  “เข้าสู่ระบบ”</a:t>
            </a:r>
          </a:p>
          <a:p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0" t="57577" r="24373" b="37941"/>
          <a:stretch/>
        </p:blipFill>
        <p:spPr bwMode="auto">
          <a:xfrm>
            <a:off x="3124200" y="2058175"/>
            <a:ext cx="884323" cy="347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71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130629" y="228600"/>
            <a:ext cx="82296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"/>
          <a:stretch/>
        </p:blipFill>
        <p:spPr bwMode="auto">
          <a:xfrm>
            <a:off x="228600" y="1143000"/>
            <a:ext cx="8611519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1545772" y="1959428"/>
            <a:ext cx="10668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614057" y="2296883"/>
            <a:ext cx="1719944" cy="3265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ลูกศรเชื่อมต่อแบบตรง 6"/>
          <p:cNvCxnSpPr/>
          <p:nvPr/>
        </p:nvCxnSpPr>
        <p:spPr>
          <a:xfrm>
            <a:off x="2612572" y="2057400"/>
            <a:ext cx="500742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/>
          <p:cNvCxnSpPr>
            <a:stCxn id="6" idx="2"/>
          </p:cNvCxnSpPr>
          <p:nvPr/>
        </p:nvCxnSpPr>
        <p:spPr>
          <a:xfrm>
            <a:off x="4474029" y="2623456"/>
            <a:ext cx="0" cy="685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33800" y="3276600"/>
            <a:ext cx="2146742" cy="52322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2. เงื่อนไขการค้นหา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1697213"/>
            <a:ext cx="2643672" cy="523220"/>
          </a:xfrm>
          <a:prstGeom prst="rect">
            <a:avLst/>
          </a:prstGeom>
          <a:solidFill>
            <a:srgbClr val="993300"/>
          </a:solidFill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1. กำหนดคุณลักษณะเอง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133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"/>
          <a:stretch/>
        </p:blipFill>
        <p:spPr bwMode="auto">
          <a:xfrm>
            <a:off x="434562" y="1580799"/>
            <a:ext cx="8252238" cy="4896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7917"/>
            <a:ext cx="91440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657165" y="2700352"/>
            <a:ext cx="1719944" cy="3265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8" name="ลูกศรเชื่อมต่อแบบตรง 7"/>
          <p:cNvCxnSpPr>
            <a:stCxn id="6" idx="2"/>
          </p:cNvCxnSpPr>
          <p:nvPr/>
        </p:nvCxnSpPr>
        <p:spPr>
          <a:xfrm>
            <a:off x="4517137" y="3026925"/>
            <a:ext cx="0" cy="685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64672" y="3636874"/>
            <a:ext cx="186621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เงื่อนไขการค้นหา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914400"/>
            <a:ext cx="6494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006600"/>
                </a:solidFill>
                <a:latin typeface="Angsana New" pitchFamily="18" charset="-34"/>
                <a:cs typeface="Angsana New" pitchFamily="18" charset="-34"/>
              </a:rPr>
              <a:t>พิมพ์  เงื่อนไขการค้นหาจะปรากฏข้อความให้เลือกรายการ</a:t>
            </a:r>
            <a:endParaRPr lang="th-TH" sz="3200" b="1" dirty="0">
              <a:solidFill>
                <a:srgbClr val="0066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03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27709"/>
            <a:ext cx="91440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"/>
          <a:stretch/>
        </p:blipFill>
        <p:spPr bwMode="auto">
          <a:xfrm>
            <a:off x="315683" y="1491342"/>
            <a:ext cx="8579629" cy="5056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สี่เหลี่ยมผืนผ้ามุมมน 4"/>
          <p:cNvSpPr/>
          <p:nvPr/>
        </p:nvSpPr>
        <p:spPr>
          <a:xfrm>
            <a:off x="1676400" y="2286706"/>
            <a:ext cx="10668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668051" y="2612572"/>
            <a:ext cx="1719944" cy="2968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ลูกศรเชื่อมต่อแบบตรง 6"/>
          <p:cNvCxnSpPr/>
          <p:nvPr/>
        </p:nvCxnSpPr>
        <p:spPr>
          <a:xfrm>
            <a:off x="2743200" y="2384678"/>
            <a:ext cx="500742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ลูกศรเชื่อมต่อแบบตรง 7"/>
          <p:cNvCxnSpPr/>
          <p:nvPr/>
        </p:nvCxnSpPr>
        <p:spPr>
          <a:xfrm flipV="1">
            <a:off x="5387995" y="2761014"/>
            <a:ext cx="555605" cy="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43600" y="2499404"/>
            <a:ext cx="186621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เงื่อนไขการค้นหา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3058" y="2057400"/>
            <a:ext cx="236314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กำหนดคุณลักษณะเอง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5236028" y="3581400"/>
            <a:ext cx="859972" cy="2968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9" name="ลูกศรเชื่อมต่อแบบตรง 18"/>
          <p:cNvCxnSpPr/>
          <p:nvPr/>
        </p:nvCxnSpPr>
        <p:spPr>
          <a:xfrm flipV="1">
            <a:off x="6096000" y="3729843"/>
            <a:ext cx="555605" cy="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67251" y="3496329"/>
            <a:ext cx="1683474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เพิ่มเข้ารายการ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805190"/>
            <a:ext cx="5508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เมื่อเลือกรายการแล้วให้คลิกที่  ปุ่มเพิ่มเข้ารายการ</a:t>
            </a:r>
            <a:endParaRPr lang="th-TH" sz="3200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889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62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8"/>
          <a:stretch/>
        </p:blipFill>
        <p:spPr bwMode="auto">
          <a:xfrm>
            <a:off x="506996" y="1828800"/>
            <a:ext cx="8027404" cy="4797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109990"/>
            <a:ext cx="6593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เมื่อเพิ่มเข้ารายการแล้วจะเพิ่มไปที่รายการสิ้นค้าที่ต้องการ</a:t>
            </a:r>
            <a:endParaRPr lang="th-TH" sz="32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6477000" y="2438400"/>
            <a:ext cx="2133600" cy="3886200"/>
          </a:xfrm>
          <a:prstGeom prst="roundRect">
            <a:avLst>
              <a:gd name="adj" fmla="val 10756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477000" y="2971800"/>
            <a:ext cx="21336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05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130628" y="76200"/>
            <a:ext cx="8860971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4"/>
          <a:stretch/>
        </p:blipFill>
        <p:spPr bwMode="auto">
          <a:xfrm>
            <a:off x="555171" y="1905000"/>
            <a:ext cx="8077200" cy="4810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85800"/>
            <a:ext cx="20329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3. กดปุ่ม “บันทึก”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4. กดปุ่ม “ ตกลง”</a:t>
            </a:r>
            <a:endParaRPr lang="th-TH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4114800" y="6189340"/>
            <a:ext cx="478971" cy="25037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4168072" y="4574782"/>
            <a:ext cx="478971" cy="21771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ลูกศรเชื่อมต่อแบบตรง 6"/>
          <p:cNvCxnSpPr/>
          <p:nvPr/>
        </p:nvCxnSpPr>
        <p:spPr>
          <a:xfrm>
            <a:off x="4647043" y="4683639"/>
            <a:ext cx="83935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ลูกศรเชื่อมต่อแบบตรง 8"/>
          <p:cNvCxnSpPr/>
          <p:nvPr/>
        </p:nvCxnSpPr>
        <p:spPr>
          <a:xfrm>
            <a:off x="4593771" y="6314526"/>
            <a:ext cx="83935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43145" y="4422029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3.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กดปุ่ม “ ตกลง”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3128" y="6019800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4.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กดปุ่ม “บันทึก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”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202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739" y="762000"/>
            <a:ext cx="81179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จากนั้นจะปรากฏ หน้ารายการ ขั้นตอนที่ 1 รายการสินค้าที่จัดซื้อจัดจ้าง</a:t>
            </a:r>
          </a:p>
          <a:p>
            <a:r>
              <a:rPr lang="th-TH" sz="32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5.  กดปุ่ม “ไปขั้นตอนที่ 3”</a:t>
            </a:r>
            <a:endParaRPr lang="th-TH" sz="32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 t="10245" r="17418" b="25850"/>
          <a:stretch/>
        </p:blipFill>
        <p:spPr bwMode="auto">
          <a:xfrm>
            <a:off x="762000" y="2022325"/>
            <a:ext cx="7476956" cy="4530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สี่เหลี่ยมผืนผ้ามุมมน 5"/>
          <p:cNvSpPr/>
          <p:nvPr/>
        </p:nvSpPr>
        <p:spPr>
          <a:xfrm>
            <a:off x="914400" y="3581400"/>
            <a:ext cx="7010400" cy="3810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5410200" y="5638800"/>
            <a:ext cx="990600" cy="3810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29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10322" r="18502" b="17043"/>
          <a:stretch/>
        </p:blipFill>
        <p:spPr bwMode="auto">
          <a:xfrm>
            <a:off x="819625" y="1676400"/>
            <a:ext cx="7333775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599182"/>
            <a:ext cx="46762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6.  กดเลือก “กำหนดวิธีการจัดซื้อจัดจ้าง”</a:t>
            </a:r>
          </a:p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7.  กดปุ่ม “บันทึก”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2165498" y="4688140"/>
            <a:ext cx="2906605" cy="34406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" name="ลูกศรเชื่อมต่อแบบตรง 5"/>
          <p:cNvCxnSpPr>
            <a:stCxn id="3" idx="3"/>
          </p:cNvCxnSpPr>
          <p:nvPr/>
        </p:nvCxnSpPr>
        <p:spPr>
          <a:xfrm>
            <a:off x="5072103" y="4860174"/>
            <a:ext cx="490497" cy="1963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48422" y="4446896"/>
            <a:ext cx="3555279" cy="52322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คลิกเลือก “วิธีการจัดซื้อจัดจ้าง”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58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6934" r="18731" b="15219"/>
          <a:stretch/>
        </p:blipFill>
        <p:spPr bwMode="auto">
          <a:xfrm>
            <a:off x="1219200" y="1725118"/>
            <a:ext cx="6705600" cy="5056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9182"/>
            <a:ext cx="9267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7.  คลิกที่ปุ่ม  บันทึก</a:t>
            </a:r>
          </a:p>
          <a:p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8.  จากนั้นจะปรากฏข้อความต้องการจัดเก็บสินค้าหรือบริการใช่หรือไม่”  คลิกที่ ปุ่มตกลง</a:t>
            </a:r>
            <a:endParaRPr lang="th-TH" sz="3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953000" y="2209800"/>
            <a:ext cx="609600" cy="381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294496" y="6101688"/>
            <a:ext cx="838200" cy="381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9" name="ลูกศรเชื่อมต่อแบบตรง 8"/>
          <p:cNvCxnSpPr>
            <a:stCxn id="4" idx="3"/>
          </p:cNvCxnSpPr>
          <p:nvPr/>
        </p:nvCxnSpPr>
        <p:spPr>
          <a:xfrm>
            <a:off x="5562600" y="2400300"/>
            <a:ext cx="11430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23659" y="2123336"/>
            <a:ext cx="2039341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8. คลิกที่ ปุ่มตกลง 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2" name="ลูกศรเชื่อมต่อแบบตรง 11"/>
          <p:cNvCxnSpPr/>
          <p:nvPr/>
        </p:nvCxnSpPr>
        <p:spPr>
          <a:xfrm>
            <a:off x="5049241" y="6236432"/>
            <a:ext cx="11430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30335" y="5959468"/>
            <a:ext cx="199926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7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. คลิกที่ ปุ่มบันทึก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589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6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762000"/>
            <a:ext cx="4891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จากนั้นเข้าสู่หน้าเพิ่มโครงการจัดซื้อจัดจ้าง</a:t>
            </a:r>
            <a:endParaRPr lang="th-TH" sz="32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t="16589" r="20536" b="5130"/>
          <a:stretch/>
        </p:blipFill>
        <p:spPr bwMode="auto">
          <a:xfrm>
            <a:off x="1371600" y="1412666"/>
            <a:ext cx="6553200" cy="5369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06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789801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คลิก  เลือกวิธีการพิจารณา </a:t>
            </a:r>
            <a:r>
              <a:rPr lang="th-TH" sz="3200" b="1" dirty="0" smtClean="0">
                <a:solidFill>
                  <a:srgbClr val="006600"/>
                </a:solidFill>
                <a:latin typeface="Angsana New" pitchFamily="18" charset="-34"/>
                <a:cs typeface="Angsana New" pitchFamily="18" charset="-34"/>
              </a:rPr>
              <a:t>“</a:t>
            </a:r>
            <a:r>
              <a:rPr lang="th-TH" sz="32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solidFill>
                  <a:srgbClr val="006600"/>
                </a:solidFill>
                <a:latin typeface="Angsana New" pitchFamily="18" charset="-34"/>
                <a:cs typeface="Angsana New" pitchFamily="18" charset="-34"/>
              </a:rPr>
              <a:t>เลือกราคารวม “ </a:t>
            </a:r>
          </a:p>
          <a:p>
            <a:endParaRPr lang="th-TH" sz="3200" b="1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t="39764" r="20536" b="5130"/>
          <a:stretch/>
        </p:blipFill>
        <p:spPr bwMode="auto">
          <a:xfrm>
            <a:off x="746124" y="1911899"/>
            <a:ext cx="8016876" cy="4623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990601" y="3962400"/>
            <a:ext cx="7467600" cy="21786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676400" y="3948753"/>
            <a:ext cx="1676400" cy="242248"/>
          </a:xfrm>
          <a:prstGeom prst="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676400" y="4191000"/>
            <a:ext cx="3547592" cy="26137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 flipV="1">
            <a:off x="2590800" y="1328410"/>
            <a:ext cx="0" cy="2633991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3450196" y="1328410"/>
            <a:ext cx="5536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รายการพิจารณา  คลิกปุ่ม “</a:t>
            </a:r>
            <a:r>
              <a:rPr lang="th-TH" sz="32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ระบุรายละเอียด</a:t>
            </a:r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”</a:t>
            </a:r>
            <a:endParaRPr lang="th-TH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0" name="ลูกศรเชื่อมต่อแบบตรง 19"/>
          <p:cNvCxnSpPr/>
          <p:nvPr/>
        </p:nvCxnSpPr>
        <p:spPr>
          <a:xfrm flipV="1">
            <a:off x="4267200" y="1763018"/>
            <a:ext cx="956792" cy="2460761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20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 r="1398" b="5096"/>
          <a:stretch/>
        </p:blipFill>
        <p:spPr bwMode="auto">
          <a:xfrm>
            <a:off x="152400" y="1828800"/>
            <a:ext cx="8839200" cy="4759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ชื่อเรื่อง 2"/>
          <p:cNvSpPr txBox="1">
            <a:spLocks/>
          </p:cNvSpPr>
          <p:nvPr/>
        </p:nvSpPr>
        <p:spPr>
          <a:xfrm>
            <a:off x="381000" y="-18288"/>
            <a:ext cx="8229600" cy="856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676400" y="3505200"/>
            <a:ext cx="6477000" cy="1143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387927" y="927702"/>
            <a:ext cx="2674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คลิกที่  เพิ่มโครงการ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11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18197"/>
            <a:ext cx="90678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t="17336" r="8034" b="12473"/>
          <a:stretch/>
        </p:blipFill>
        <p:spPr bwMode="auto">
          <a:xfrm>
            <a:off x="249866" y="1617907"/>
            <a:ext cx="8686800" cy="483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3788711"/>
            <a:ext cx="3119765" cy="2677656"/>
          </a:xfrm>
          <a:prstGeom prst="rect">
            <a:avLst/>
          </a:prstGeom>
          <a:ln w="38100">
            <a:solidFill>
              <a:srgbClr val="A5002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บันทึกรายการพิจารณา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 เปลี่ยนชื่อรายการพิจารณา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 บันทึก “จำนวน”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3 กดเลือก “หน่วยนับ”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4 บันทึก “วงเงินงบประมาณ”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5 กดปุ่ม “บันทึก”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366" y="838200"/>
            <a:ext cx="3568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การบันทึกรายการพิจารณา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990600" y="2941887"/>
            <a:ext cx="2209800" cy="44082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197033" y="2941887"/>
            <a:ext cx="875235" cy="44082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107873" y="2941887"/>
            <a:ext cx="1385454" cy="44082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722765" y="3330943"/>
            <a:ext cx="1059035" cy="30109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733800" y="5612401"/>
            <a:ext cx="795668" cy="33119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3" name="ลูกศรเชื่อมต่อแบบตรง 12"/>
          <p:cNvCxnSpPr>
            <a:stCxn id="7" idx="2"/>
          </p:cNvCxnSpPr>
          <p:nvPr/>
        </p:nvCxnSpPr>
        <p:spPr>
          <a:xfrm>
            <a:off x="2095500" y="3382713"/>
            <a:ext cx="0" cy="5034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3581400" y="3384699"/>
            <a:ext cx="0" cy="5034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4800600" y="3384699"/>
            <a:ext cx="0" cy="5034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>
            <a:stCxn id="11" idx="0"/>
          </p:cNvCxnSpPr>
          <p:nvPr/>
        </p:nvCxnSpPr>
        <p:spPr>
          <a:xfrm flipH="1" flipV="1">
            <a:off x="6252282" y="2941887"/>
            <a:ext cx="1" cy="38905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ลูกศรเชื่อมต่อแบบตรง 22"/>
          <p:cNvCxnSpPr/>
          <p:nvPr/>
        </p:nvCxnSpPr>
        <p:spPr>
          <a:xfrm flipH="1" flipV="1">
            <a:off x="4156780" y="5223345"/>
            <a:ext cx="1" cy="38905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สี่เหลี่ยมผืนผ้ามุมมน 23"/>
          <p:cNvSpPr/>
          <p:nvPr/>
        </p:nvSpPr>
        <p:spPr>
          <a:xfrm>
            <a:off x="1703826" y="3886200"/>
            <a:ext cx="783348" cy="222086"/>
          </a:xfrm>
          <a:prstGeom prst="roundRect">
            <a:avLst>
              <a:gd name="adj" fmla="val 45443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2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สี่เหลี่ยมผืนผ้ามุมมน 24"/>
          <p:cNvSpPr/>
          <p:nvPr/>
        </p:nvSpPr>
        <p:spPr>
          <a:xfrm>
            <a:off x="3164139" y="3888186"/>
            <a:ext cx="783348" cy="222086"/>
          </a:xfrm>
          <a:prstGeom prst="roundRect">
            <a:avLst>
              <a:gd name="adj" fmla="val 45443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endParaRPr lang="th-TH" sz="22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4408926" y="3904520"/>
            <a:ext cx="783348" cy="222086"/>
          </a:xfrm>
          <a:prstGeom prst="roundRect">
            <a:avLst>
              <a:gd name="adj" fmla="val 45443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endParaRPr lang="th-TH" sz="22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5860608" y="2719801"/>
            <a:ext cx="783348" cy="222086"/>
          </a:xfrm>
          <a:prstGeom prst="roundRect">
            <a:avLst>
              <a:gd name="adj" fmla="val 45443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sz="22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3739960" y="4988854"/>
            <a:ext cx="783348" cy="222086"/>
          </a:xfrm>
          <a:prstGeom prst="roundRect">
            <a:avLst>
              <a:gd name="adj" fmla="val 45443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endParaRPr lang="th-TH" sz="22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79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27296"/>
            <a:ext cx="9144000" cy="9144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17352" r="7783" b="12134"/>
          <a:stretch/>
        </p:blipFill>
        <p:spPr bwMode="auto">
          <a:xfrm>
            <a:off x="152400" y="1627282"/>
            <a:ext cx="6544123" cy="337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22670" r="20225" b="13847"/>
          <a:stretch/>
        </p:blipFill>
        <p:spPr bwMode="auto">
          <a:xfrm>
            <a:off x="3836581" y="3352800"/>
            <a:ext cx="5149190" cy="32787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ลูกศรเชื่อมต่อแบบตรง 2"/>
          <p:cNvCxnSpPr/>
          <p:nvPr/>
        </p:nvCxnSpPr>
        <p:spPr>
          <a:xfrm>
            <a:off x="4038600" y="2792730"/>
            <a:ext cx="544033" cy="586740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887104"/>
            <a:ext cx="286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6 กดเลือก “หน่วยนับ” </a:t>
            </a:r>
            <a:endParaRPr lang="th-TH" sz="3200" b="1" dirty="0">
              <a:solidFill>
                <a:schemeClr val="accent6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410200" y="3733800"/>
            <a:ext cx="1939636" cy="228600"/>
          </a:xfrm>
          <a:prstGeom prst="rect">
            <a:avLst/>
          </a:prstGeom>
          <a:noFill/>
          <a:ln w="28575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638800" y="3974250"/>
            <a:ext cx="666365" cy="216750"/>
          </a:xfrm>
          <a:prstGeom prst="rect">
            <a:avLst/>
          </a:prstGeom>
          <a:noFill/>
          <a:ln w="28575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3" name="ลูกศรเชื่อมต่อแบบตรง 12"/>
          <p:cNvCxnSpPr/>
          <p:nvPr/>
        </p:nvCxnSpPr>
        <p:spPr>
          <a:xfrm flipV="1">
            <a:off x="7086600" y="3114020"/>
            <a:ext cx="190500" cy="619780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28422" y="2643965"/>
            <a:ext cx="225734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หน่วยนับที่ต้องการค้นหา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7" name="ลูกศรเชื่อมต่อแบบตรง 16"/>
          <p:cNvCxnSpPr/>
          <p:nvPr/>
        </p:nvCxnSpPr>
        <p:spPr>
          <a:xfrm>
            <a:off x="5867399" y="4172898"/>
            <a:ext cx="0" cy="586740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53718" y="4768946"/>
            <a:ext cx="1047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คลิกค้นหา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64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6497" r="12106" b="27304"/>
          <a:stretch/>
        </p:blipFill>
        <p:spPr bwMode="auto">
          <a:xfrm>
            <a:off x="381000" y="2209800"/>
            <a:ext cx="844061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38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</a:t>
            </a:r>
            <a:r>
              <a:rPr lang="th-TH" sz="60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เฉพาะเจาะจง</a:t>
            </a:r>
            <a:endParaRPr lang="th-TH" sz="54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730984"/>
            <a:ext cx="67794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กรอกรายละเอียดการบันทึกรายการพิจารณาเรียบร้อย </a:t>
            </a:r>
          </a:p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7 กดปุ่ม “บันทึก”</a:t>
            </a:r>
          </a:p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8 กดปุ่ม “ตกลง”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904096" y="2792104"/>
            <a:ext cx="685800" cy="30480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630304" y="6074392"/>
            <a:ext cx="943708" cy="30480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578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 b="4407"/>
          <a:stretch/>
        </p:blipFill>
        <p:spPr bwMode="auto">
          <a:xfrm>
            <a:off x="457200" y="1828800"/>
            <a:ext cx="8382000" cy="489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38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</a:t>
            </a:r>
            <a:r>
              <a:rPr lang="th-TH" sz="60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เฉพาะเจาะจง</a:t>
            </a:r>
            <a:endParaRPr lang="th-TH" sz="54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28600" y="1066800"/>
            <a:ext cx="5657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ใบแสดงรายละเอียดรายการสินค้าหรือบริการ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65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8972" r="20240" b="3987"/>
          <a:stretch/>
        </p:blipFill>
        <p:spPr bwMode="auto">
          <a:xfrm>
            <a:off x="1412998" y="1248000"/>
            <a:ext cx="6283201" cy="56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895600" y="4724400"/>
            <a:ext cx="1219200" cy="762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38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</a:t>
            </a:r>
            <a:r>
              <a:rPr lang="th-TH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เฉพาะเจาะจง</a:t>
            </a:r>
            <a:endParaRPr lang="th-TH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28600" y="685800"/>
            <a:ext cx="2988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คลิก  </a:t>
            </a:r>
            <a:r>
              <a:rPr lang="th-TH" sz="32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เลือกการเบิกจ่ายเงิน</a:t>
            </a:r>
            <a:endParaRPr lang="th-TH" sz="3200" b="1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25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504412" y="26719"/>
            <a:ext cx="82296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46769" r="16883" b="6833"/>
          <a:stretch/>
        </p:blipFill>
        <p:spPr bwMode="auto">
          <a:xfrm>
            <a:off x="609600" y="1735777"/>
            <a:ext cx="8019225" cy="344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848380"/>
            <a:ext cx="3781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9  คลิกที่ปุ่ม “ข้อมูลงบประมาณ”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6957950" y="2943100"/>
            <a:ext cx="1066800" cy="457201"/>
          </a:xfrm>
          <a:prstGeom prst="round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31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26642" r="21161" b="40514"/>
          <a:stretch/>
        </p:blipFill>
        <p:spPr bwMode="auto">
          <a:xfrm>
            <a:off x="338645" y="2900303"/>
            <a:ext cx="8500003" cy="29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76200" y="76200"/>
            <a:ext cx="9013371" cy="838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746" y="838200"/>
            <a:ext cx="665759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บันทึกข้อมูลงบประมาณ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10 บันทึก “รหัสงบประมาณที่ใช้ในปีงบประมาณนี้ จำนวน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11 กดปุ่ม “ตกลง”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12 กดปุ่ม 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3" t="34194" r="48413" b="61292"/>
          <a:stretch/>
        </p:blipFill>
        <p:spPr bwMode="auto">
          <a:xfrm>
            <a:off x="1977655" y="2440609"/>
            <a:ext cx="297711" cy="30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448300" y="3276600"/>
            <a:ext cx="647700" cy="294168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986729" y="3276600"/>
            <a:ext cx="914400" cy="304800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495800" y="3733800"/>
            <a:ext cx="317738" cy="251901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9" name="ลูกศรเชื่อมต่อแบบตรง 8"/>
          <p:cNvCxnSpPr>
            <a:stCxn id="3" idx="2"/>
            <a:endCxn id="14" idx="0"/>
          </p:cNvCxnSpPr>
          <p:nvPr/>
        </p:nvCxnSpPr>
        <p:spPr>
          <a:xfrm>
            <a:off x="5772150" y="3570768"/>
            <a:ext cx="57150" cy="588334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ลูกศรเชื่อมต่อแบบตรง 11"/>
          <p:cNvCxnSpPr/>
          <p:nvPr/>
        </p:nvCxnSpPr>
        <p:spPr>
          <a:xfrm>
            <a:off x="7443929" y="3581400"/>
            <a:ext cx="0" cy="609600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/>
          <p:cNvCxnSpPr/>
          <p:nvPr/>
        </p:nvCxnSpPr>
        <p:spPr>
          <a:xfrm>
            <a:off x="4724400" y="3965345"/>
            <a:ext cx="0" cy="609600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สี่เหลี่ยมผืนผ้ามุมมน 13"/>
          <p:cNvSpPr/>
          <p:nvPr/>
        </p:nvSpPr>
        <p:spPr>
          <a:xfrm>
            <a:off x="5437626" y="4159102"/>
            <a:ext cx="783348" cy="222086"/>
          </a:xfrm>
          <a:prstGeom prst="roundRect">
            <a:avLst>
              <a:gd name="adj" fmla="val 45443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10</a:t>
            </a:r>
            <a:endParaRPr lang="th-TH" sz="22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7049768" y="4178067"/>
            <a:ext cx="783348" cy="222086"/>
          </a:xfrm>
          <a:prstGeom prst="roundRect">
            <a:avLst>
              <a:gd name="adj" fmla="val 45443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11</a:t>
            </a:r>
            <a:endParaRPr lang="th-TH" sz="22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สี่เหลี่ยมผืนผ้ามุมมน 15"/>
          <p:cNvSpPr/>
          <p:nvPr/>
        </p:nvSpPr>
        <p:spPr>
          <a:xfrm>
            <a:off x="4419600" y="4600665"/>
            <a:ext cx="783348" cy="222086"/>
          </a:xfrm>
          <a:prstGeom prst="roundRect">
            <a:avLst>
              <a:gd name="adj" fmla="val 45443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12</a:t>
            </a:r>
            <a:endParaRPr lang="th-TH" sz="2200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62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26098" r="20704" b="32666"/>
          <a:stretch/>
        </p:blipFill>
        <p:spPr bwMode="auto">
          <a:xfrm>
            <a:off x="228600" y="2628638"/>
            <a:ext cx="8763000" cy="377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383375" y="0"/>
            <a:ext cx="82296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81000" y="609600"/>
            <a:ext cx="6473247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500" b="1" dirty="0" smtClean="0">
                <a:latin typeface="Angsana New" pitchFamily="18" charset="-34"/>
                <a:cs typeface="Angsana New" pitchFamily="18" charset="-34"/>
              </a:rPr>
              <a:t>ค้นหา</a:t>
            </a:r>
            <a:r>
              <a:rPr lang="th-TH" sz="2500" b="1" dirty="0">
                <a:latin typeface="Angsana New" pitchFamily="18" charset="-34"/>
                <a:cs typeface="Angsana New" pitchFamily="18" charset="-34"/>
              </a:rPr>
              <a:t>รหัสงบประมาณ และรหัสแหล่งของเงิน</a:t>
            </a:r>
          </a:p>
          <a:p>
            <a:r>
              <a:rPr lang="th-TH" sz="2500" b="1" dirty="0" smtClean="0">
                <a:latin typeface="Angsana New" pitchFamily="18" charset="-34"/>
                <a:cs typeface="Angsana New" pitchFamily="18" charset="-34"/>
              </a:rPr>
              <a:t>13  บันทึก “รหัสงบประมาณ”  </a:t>
            </a:r>
          </a:p>
          <a:p>
            <a:r>
              <a:rPr lang="th-TH" sz="2500" b="1" dirty="0" smtClean="0">
                <a:latin typeface="Angsana New" pitchFamily="18" charset="-34"/>
                <a:cs typeface="Angsana New" pitchFamily="18" charset="-34"/>
              </a:rPr>
              <a:t>14  บันทึก “รหัสแหล่งของเงิน”</a:t>
            </a:r>
          </a:p>
          <a:p>
            <a:r>
              <a:rPr lang="th-TH" sz="2500" b="1" dirty="0" smtClean="0">
                <a:latin typeface="Angsana New" pitchFamily="18" charset="-34"/>
                <a:cs typeface="Angsana New" pitchFamily="18" charset="-34"/>
              </a:rPr>
              <a:t>15  กดปุ่ม “ค้นหา”  </a:t>
            </a:r>
          </a:p>
          <a:p>
            <a:r>
              <a:rPr lang="th-TH" sz="2500" b="1" dirty="0" smtClean="0">
                <a:latin typeface="Angsana New" pitchFamily="18" charset="-34"/>
                <a:cs typeface="Angsana New" pitchFamily="18" charset="-34"/>
              </a:rPr>
              <a:t>16  ระบบแสดงรายการตามเงื่อนไขการค้นหา ให้ผู้ใช้เลือกรายการที่ต้องการ</a:t>
            </a:r>
          </a:p>
          <a:p>
            <a:r>
              <a:rPr lang="th-TH" sz="2500" b="1" dirty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86000" y="3124200"/>
            <a:ext cx="2514600" cy="838200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048000" y="5105400"/>
            <a:ext cx="914400" cy="228600"/>
          </a:xfrm>
          <a:prstGeom prst="rect">
            <a:avLst/>
          </a:prstGeom>
          <a:noFill/>
          <a:ln w="28575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57200" y="5562600"/>
            <a:ext cx="7924800" cy="304800"/>
          </a:xfrm>
          <a:prstGeom prst="rect">
            <a:avLst/>
          </a:prstGeom>
          <a:noFill/>
          <a:ln w="28575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คำบรรยายภาพแบบสี่เหลี่ยม 8"/>
          <p:cNvSpPr/>
          <p:nvPr/>
        </p:nvSpPr>
        <p:spPr>
          <a:xfrm>
            <a:off x="5105400" y="3108642"/>
            <a:ext cx="609600" cy="457200"/>
          </a:xfrm>
          <a:prstGeom prst="wedgeRectCallout">
            <a:avLst>
              <a:gd name="adj1" fmla="val -139103"/>
              <a:gd name="adj2" fmla="val 36450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5100372" y="3081635"/>
            <a:ext cx="588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13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คำบรรยายภาพแบบสี่เหลี่ยม 12"/>
          <p:cNvSpPr/>
          <p:nvPr/>
        </p:nvSpPr>
        <p:spPr>
          <a:xfrm>
            <a:off x="5137298" y="3625710"/>
            <a:ext cx="609600" cy="457200"/>
          </a:xfrm>
          <a:prstGeom prst="wedgeRectCallout">
            <a:avLst>
              <a:gd name="adj1" fmla="val -219335"/>
              <a:gd name="adj2" fmla="val -3084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5137297" y="3635890"/>
            <a:ext cx="551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14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คำบรรยายภาพแบบสี่เหลี่ยม 14"/>
          <p:cNvSpPr/>
          <p:nvPr/>
        </p:nvSpPr>
        <p:spPr>
          <a:xfrm>
            <a:off x="5688995" y="4191001"/>
            <a:ext cx="788005" cy="381000"/>
          </a:xfrm>
          <a:prstGeom prst="wedgeRectCallout">
            <a:avLst>
              <a:gd name="adj1" fmla="val -311108"/>
              <a:gd name="adj2" fmla="val 184554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743352" y="4119891"/>
            <a:ext cx="733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15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คำบรรยายภาพแบบสี่เหลี่ยม 17"/>
          <p:cNvSpPr/>
          <p:nvPr/>
        </p:nvSpPr>
        <p:spPr>
          <a:xfrm>
            <a:off x="7315200" y="4297101"/>
            <a:ext cx="636757" cy="427300"/>
          </a:xfrm>
          <a:prstGeom prst="wedgeRectCallout">
            <a:avLst>
              <a:gd name="adj1" fmla="val 39216"/>
              <a:gd name="adj2" fmla="val 253431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7312037" y="4297101"/>
            <a:ext cx="63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16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289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8" t="6081" r="20840" b="26673"/>
          <a:stretch/>
        </p:blipFill>
        <p:spPr bwMode="auto">
          <a:xfrm>
            <a:off x="1066800" y="2168166"/>
            <a:ext cx="7010400" cy="499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ชื่อเรื่อง 2"/>
          <p:cNvSpPr>
            <a:spLocks noGrp="1"/>
          </p:cNvSpPr>
          <p:nvPr>
            <p:ph type="title"/>
          </p:nvPr>
        </p:nvSpPr>
        <p:spPr>
          <a:xfrm>
            <a:off x="383375" y="0"/>
            <a:ext cx="82296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81000" y="609600"/>
            <a:ext cx="759855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17  จากนั้นคลิกที่  ปุ่ม บันทึก</a:t>
            </a:r>
          </a:p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18   จะปรากฏกล่องข้อความ  “ ต้องการจัดเก็บข้อมูลงบประมาณ  ใช่ หรือไม่ ”</a:t>
            </a:r>
          </a:p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19   คลิกที่  ปุ่มตกลง</a:t>
            </a:r>
          </a:p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876800" y="2743200"/>
            <a:ext cx="767028" cy="457200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/>
          <p:cNvSpPr txBox="1"/>
          <p:nvPr/>
        </p:nvSpPr>
        <p:spPr>
          <a:xfrm>
            <a:off x="6019800" y="1706501"/>
            <a:ext cx="58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19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คำบรรยายภาพแบบสี่เหลี่ยม 9"/>
          <p:cNvSpPr/>
          <p:nvPr/>
        </p:nvSpPr>
        <p:spPr>
          <a:xfrm>
            <a:off x="6047094" y="1715698"/>
            <a:ext cx="610737" cy="581045"/>
          </a:xfrm>
          <a:prstGeom prst="wedgeRectCallout">
            <a:avLst>
              <a:gd name="adj1" fmla="val -125695"/>
              <a:gd name="adj2" fmla="val 128399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622344" y="4814248"/>
            <a:ext cx="838200" cy="367352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คำบรรยายภาพแบบสี่เหลี่ยม 11"/>
          <p:cNvSpPr/>
          <p:nvPr/>
        </p:nvSpPr>
        <p:spPr>
          <a:xfrm>
            <a:off x="5714431" y="5164256"/>
            <a:ext cx="610737" cy="581045"/>
          </a:xfrm>
          <a:prstGeom prst="wedgeRectCallout">
            <a:avLst>
              <a:gd name="adj1" fmla="val -259773"/>
              <a:gd name="adj2" fmla="val -52461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5715000" y="5164256"/>
            <a:ext cx="58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17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86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152400" y="2968"/>
            <a:ext cx="8610600" cy="83523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6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762000"/>
            <a:ext cx="48910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จากนั้นเข้าสู่หน้าเพิ่มโครงการจัดซื้อจัดจ้าง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20. กดปุ่ม “บันทึก”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t="9689" r="21783" b="4220"/>
          <a:stretch/>
        </p:blipFill>
        <p:spPr bwMode="auto">
          <a:xfrm>
            <a:off x="3126866" y="1295400"/>
            <a:ext cx="5788534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6221104" y="6400800"/>
            <a:ext cx="7620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90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9655" r="13403" b="5912"/>
          <a:stretch/>
        </p:blipFill>
        <p:spPr bwMode="auto">
          <a:xfrm>
            <a:off x="533400" y="1669788"/>
            <a:ext cx="8010087" cy="5035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990800"/>
            <a:ext cx="361669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จากนั้นจะปรากฏ ภาพดังนี้</a:t>
            </a:r>
            <a:endParaRPr lang="th-TH" sz="3600" b="1" spc="50" dirty="0">
              <a:ln w="1143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834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7" t="6360" r="20530" b="6208"/>
          <a:stretch/>
        </p:blipFill>
        <p:spPr bwMode="auto">
          <a:xfrm>
            <a:off x="2895600" y="1412807"/>
            <a:ext cx="5943600" cy="536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2968"/>
            <a:ext cx="9144000" cy="83523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6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17" y="762000"/>
            <a:ext cx="8626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จากนั้นจะปรากฏกล่องข้อความ “ ต้องการจัดเก็บข้อมูลโครงการ ใช่หรือไม่ “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21. กดปุ่ม “ตกลง”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172200" y="1915418"/>
            <a:ext cx="609600" cy="3705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2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2"/>
          <p:cNvSpPr>
            <a:spLocks noGrp="1"/>
          </p:cNvSpPr>
          <p:nvPr>
            <p:ph type="title"/>
          </p:nvPr>
        </p:nvSpPr>
        <p:spPr>
          <a:xfrm>
            <a:off x="516380" y="19792"/>
            <a:ext cx="8229600" cy="609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805190"/>
            <a:ext cx="829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เมื่อบันทึกเรียบร้อยแล้วจะเข้าสู่ขั้นตอนวิธีตกลงราคาซื้อ – จ้าง 8 ขั้นตอน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t="19550" r="18218" b="9370"/>
          <a:stretch/>
        </p:blipFill>
        <p:spPr bwMode="auto">
          <a:xfrm>
            <a:off x="895362" y="1389965"/>
            <a:ext cx="7571936" cy="519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2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t="32478" r="16517" b="25811"/>
          <a:stretch/>
        </p:blipFill>
        <p:spPr bwMode="auto">
          <a:xfrm>
            <a:off x="152401" y="2348926"/>
            <a:ext cx="8903394" cy="336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t="50000"/>
          <a:stretch/>
        </p:blipFill>
        <p:spPr bwMode="auto">
          <a:xfrm>
            <a:off x="1026801" y="1013346"/>
            <a:ext cx="3407124" cy="81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304800"/>
            <a:ext cx="42434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จัดทำรายงานขอซื้อขอจ้าง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6858000" y="30480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865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89" y="0"/>
            <a:ext cx="60437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838200"/>
            <a:ext cx="2971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1. บันทึก “เหตุผลและความจำเป็น”</a:t>
            </a:r>
          </a:p>
          <a:p>
            <a:r>
              <a:rPr lang="th-TH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2. บันทึก “ขอบเขตของงานหรือรายละเอียด คุณลักษณะเฉพาะ”</a:t>
            </a:r>
          </a:p>
          <a:p>
            <a:r>
              <a:rPr lang="th-TH" b="1" dirty="0" smtClean="0">
                <a:solidFill>
                  <a:srgbClr val="6600CC"/>
                </a:solidFill>
                <a:latin typeface="TH SarabunPSK" pitchFamily="34" charset="-34"/>
                <a:cs typeface="TH SarabunPSK" pitchFamily="34" charset="-34"/>
              </a:rPr>
              <a:t>3. กดปุ่ม “</a:t>
            </a:r>
            <a:r>
              <a:rPr lang="en-US" b="1" dirty="0" smtClean="0">
                <a:solidFill>
                  <a:srgbClr val="6600CC"/>
                </a:solidFill>
                <a:latin typeface="TH SarabunPSK" pitchFamily="34" charset="-34"/>
                <a:cs typeface="TH SarabunPSK" pitchFamily="34" charset="-34"/>
              </a:rPr>
              <a:t> Browse </a:t>
            </a:r>
            <a:r>
              <a:rPr lang="th-TH" b="1" dirty="0" smtClean="0">
                <a:solidFill>
                  <a:srgbClr val="6600CC"/>
                </a:solidFill>
                <a:latin typeface="TH SarabunPSK" pitchFamily="34" charset="-34"/>
                <a:cs typeface="TH SarabunPSK" pitchFamily="34" charset="-34"/>
              </a:rPr>
              <a:t>ไฟล์” เพื่อเลือกไฟล์ขอบเขตของงาน หรือรายละเอียดคุณลักษณะ</a:t>
            </a:r>
            <a:endParaRPr lang="th-TH" b="1" dirty="0">
              <a:solidFill>
                <a:srgbClr val="6600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58086" y="76200"/>
            <a:ext cx="529824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ขั้นตอนที่ 1 </a:t>
            </a:r>
            <a:r>
              <a:rPr lang="th-TH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บันทึก</a:t>
            </a:r>
            <a:r>
              <a:rPr lang="th-TH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รายงานขอซื้อขอจ้าง</a:t>
            </a:r>
          </a:p>
        </p:txBody>
      </p:sp>
      <p:sp>
        <p:nvSpPr>
          <p:cNvPr id="4" name="วงรี 3"/>
          <p:cNvSpPr/>
          <p:nvPr/>
        </p:nvSpPr>
        <p:spPr>
          <a:xfrm>
            <a:off x="7354821" y="792764"/>
            <a:ext cx="265179" cy="2740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วงรี 6"/>
          <p:cNvSpPr/>
          <p:nvPr/>
        </p:nvSpPr>
        <p:spPr>
          <a:xfrm>
            <a:off x="6248400" y="2022144"/>
            <a:ext cx="265179" cy="2740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รี 7"/>
          <p:cNvSpPr/>
          <p:nvPr/>
        </p:nvSpPr>
        <p:spPr>
          <a:xfrm>
            <a:off x="7728520" y="1276064"/>
            <a:ext cx="265179" cy="2740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232278" y="1915180"/>
            <a:ext cx="320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3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700648" y="1143000"/>
            <a:ext cx="320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</a:t>
            </a:r>
            <a:endParaRPr lang="th-TH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299078" y="695980"/>
            <a:ext cx="320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102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424226"/>
            <a:ext cx="7432865" cy="535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9231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4. กดปุ่ม “เพิ่มไฟล์” เพื่อเลือกไฟล์ขอบเขตของงาน หรือรายละเอียดคุณลักษณะ</a:t>
            </a:r>
          </a:p>
          <a:p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5. หากไม่ต้องการ เพิ่มไฟล์โดยวิธีกดปุ่มผู้ใช้สามารถลากไฟล์ที่ต้องการ มาวางไว้ในหน้าจอบริเวณข้อ 5. ได้</a:t>
            </a:r>
          </a:p>
        </p:txBody>
      </p:sp>
      <p:sp>
        <p:nvSpPr>
          <p:cNvPr id="6" name="วงรี 5"/>
          <p:cNvSpPr/>
          <p:nvPr/>
        </p:nvSpPr>
        <p:spPr>
          <a:xfrm>
            <a:off x="7050021" y="2286000"/>
            <a:ext cx="265179" cy="2740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วงรี 6"/>
          <p:cNvSpPr/>
          <p:nvPr/>
        </p:nvSpPr>
        <p:spPr>
          <a:xfrm>
            <a:off x="5965208" y="2971800"/>
            <a:ext cx="265179" cy="2740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029534" y="2160896"/>
            <a:ext cx="320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5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937912" y="2891022"/>
            <a:ext cx="320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4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6132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1447800"/>
            <a:ext cx="676940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457200" y="152400"/>
            <a:ext cx="48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6. คลิกเลือกไฟล์ที่ต้องการ</a:t>
            </a: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7. กดปุ่ม “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Open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6516621" y="2469164"/>
            <a:ext cx="265179" cy="2740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วงรี 4"/>
          <p:cNvSpPr/>
          <p:nvPr/>
        </p:nvSpPr>
        <p:spPr>
          <a:xfrm>
            <a:off x="7126221" y="5791200"/>
            <a:ext cx="265179" cy="2740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084126" y="5666608"/>
            <a:ext cx="320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7</a:t>
            </a:r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460878" y="2344572"/>
            <a:ext cx="320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6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93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4502401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9148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8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. ระบบแสดงชื่อไฟล์ที่เลือกมา</a:t>
            </a:r>
          </a:p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9. กดปุ่ม “เริ่มอัพโหลด” ระบบจะทำการอัพโหลดไฟล์ที่เลือก  เข้าระบบ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วงรี 2"/>
          <p:cNvSpPr/>
          <p:nvPr/>
        </p:nvSpPr>
        <p:spPr>
          <a:xfrm>
            <a:off x="4267200" y="2209800"/>
            <a:ext cx="2286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วงรี 6"/>
          <p:cNvSpPr/>
          <p:nvPr/>
        </p:nvSpPr>
        <p:spPr>
          <a:xfrm>
            <a:off x="3962400" y="3886200"/>
            <a:ext cx="2286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202174" y="2100590"/>
            <a:ext cx="320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8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05334" y="3810000"/>
            <a:ext cx="320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9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728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38367" r="58552" b="7902"/>
          <a:stretch/>
        </p:blipFill>
        <p:spPr bwMode="auto">
          <a:xfrm>
            <a:off x="2514600" y="643382"/>
            <a:ext cx="2019869" cy="69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8776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10. เมื่ออัพโหลดเสร็จ ระบบจะแสดงสถานการณ์อัพโหลดเป็น 100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11. กดปุ่ม “ออก”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448981"/>
            <a:ext cx="4648200" cy="520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วงรี 1"/>
          <p:cNvSpPr/>
          <p:nvPr/>
        </p:nvSpPr>
        <p:spPr>
          <a:xfrm>
            <a:off x="6221104" y="1967552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วงรี 5"/>
          <p:cNvSpPr/>
          <p:nvPr/>
        </p:nvSpPr>
        <p:spPr>
          <a:xfrm>
            <a:off x="5312392" y="4786952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183016" y="1896442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10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274304" y="4715842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11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728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52" y="152400"/>
            <a:ext cx="3398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12. กดปุ่ม “บันทึกระยะเวลาแล้วเสร็จของงาน”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4" y="1243266"/>
            <a:ext cx="25717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76200"/>
            <a:ext cx="5610225" cy="673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วงรี 6"/>
          <p:cNvSpPr/>
          <p:nvPr/>
        </p:nvSpPr>
        <p:spPr>
          <a:xfrm>
            <a:off x="6705600" y="3581400"/>
            <a:ext cx="228600" cy="228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594168" y="3456296"/>
            <a:ext cx="4379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12</a:t>
            </a:r>
            <a:endParaRPr lang="th-TH" sz="2600" dirty="0"/>
          </a:p>
        </p:txBody>
      </p:sp>
    </p:spTree>
    <p:extLst>
      <p:ext uri="{BB962C8B-B14F-4D97-AF65-F5344CB8AC3E}">
        <p14:creationId xmlns:p14="http://schemas.microsoft.com/office/powerpoint/2010/main" val="2393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06098"/>
            <a:ext cx="7573849" cy="543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4" t="30491" r="54711"/>
          <a:stretch/>
        </p:blipFill>
        <p:spPr bwMode="auto">
          <a:xfrm>
            <a:off x="3429000" y="701307"/>
            <a:ext cx="764808" cy="51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510" y="76200"/>
            <a:ext cx="6623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13. บันทึก  จำนวนวันที่แล้วเสร็จหรือวันที่แล้วเสร็จ</a:t>
            </a:r>
          </a:p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14. กดปุ่ม “ บันทึก”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วงรี 2"/>
          <p:cNvSpPr/>
          <p:nvPr/>
        </p:nvSpPr>
        <p:spPr>
          <a:xfrm>
            <a:off x="4114800" y="2438400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วงรี 5"/>
          <p:cNvSpPr/>
          <p:nvPr/>
        </p:nvSpPr>
        <p:spPr>
          <a:xfrm>
            <a:off x="6854235" y="1945944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32651" y="1902641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13</a:t>
            </a:r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070452" y="2397456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14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35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t="10146" r="14253" b="5357"/>
          <a:stretch/>
        </p:blipFill>
        <p:spPr bwMode="auto">
          <a:xfrm>
            <a:off x="381000" y="1448810"/>
            <a:ext cx="7420100" cy="5409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209800" y="2857500"/>
            <a:ext cx="2743200" cy="4191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381000" y="838200"/>
            <a:ext cx="416973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จากนั้นคลิกที่ ตัวเลือก วิธีการจัดหา</a:t>
            </a:r>
            <a:endParaRPr lang="th-TH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8" name="ลูกศรเชื่อมต่อแบบตรง 7"/>
          <p:cNvCxnSpPr/>
          <p:nvPr/>
        </p:nvCxnSpPr>
        <p:spPr>
          <a:xfrm>
            <a:off x="4953000" y="3067050"/>
            <a:ext cx="6858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2600" y="2753380"/>
            <a:ext cx="3505200" cy="52322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วิธีการจัดหา </a:t>
            </a:r>
            <a:r>
              <a:rPr lang="th-TH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cs typeface="Angsana New" pitchFamily="18" charset="-34"/>
                <a:sym typeface="Wingdings" pitchFamily="2" charset="2"/>
              </a:rPr>
              <a:t></a:t>
            </a:r>
            <a:r>
              <a:rPr lang="th-TH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cs typeface="Angsana New" pitchFamily="18" charset="-34"/>
                <a:sym typeface="Wingdings" pitchFamily="2" charset="2"/>
              </a:rPr>
              <a:t>เฉพาะเจาะจง</a:t>
            </a:r>
            <a:endParaRPr lang="th-TH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549"/>
            <a:ext cx="8991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15. คลิกเลือก “การแต่งตั้งคณะกรรมการ”</a:t>
            </a:r>
          </a:p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      15.1. การตั้งแต่งคณะกรรมการซื้อหรือจ้าง</a:t>
            </a:r>
          </a:p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              - สามารถคลิกเลือก “จัดทำ” หรือ”ไม่จัดทำ” โดยเลือกอย่างใดอย่างหนึ่ง</a:t>
            </a:r>
          </a:p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      15.2. การตั้งแต่งคณะกรรมการตรวจรับพัสดุ</a:t>
            </a:r>
          </a:p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              - กรณีตั้งแต่งคณะกรรมการพร้อมรายงานขอซื้อขอจ้าง ให้คลิกเลือก “แต่งตั้งพร้อมรายงานขอซื้อขอจ้าง”</a:t>
            </a:r>
          </a:p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              -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กรณีตั้งแต่งคณะกรรมการ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พร้อมหนังสืออนุมัติสั่งซื้อสั่งจ้าง ให้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คลิกเลือก “แต่งตั้ง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พร้อมหนังสืออนุมัติ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สั่งซื้อสั่งจ้าง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”</a:t>
            </a:r>
            <a:endParaRPr lang="th-TH" sz="2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      15.3. แต่งตั้งในรูปแบบ</a:t>
            </a:r>
          </a:p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            - สามารถคลิกเลือก “คำสั่ง” หรือ “บันทึกข้อความ” โดยเลือกอย่างใดอย่างหนึ่ง</a:t>
            </a:r>
            <a:endParaRPr lang="th-TH" sz="2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4"/>
          <a:stretch/>
        </p:blipFill>
        <p:spPr bwMode="auto">
          <a:xfrm>
            <a:off x="1524000" y="3297758"/>
            <a:ext cx="6516097" cy="356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2070647" y="3886200"/>
            <a:ext cx="229001" cy="228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วงรี 5"/>
          <p:cNvSpPr/>
          <p:nvPr/>
        </p:nvSpPr>
        <p:spPr>
          <a:xfrm>
            <a:off x="1905000" y="4142096"/>
            <a:ext cx="229001" cy="228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วงรี 6"/>
          <p:cNvSpPr/>
          <p:nvPr/>
        </p:nvSpPr>
        <p:spPr>
          <a:xfrm>
            <a:off x="7086600" y="4075562"/>
            <a:ext cx="304800" cy="295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รี 7"/>
          <p:cNvSpPr/>
          <p:nvPr/>
        </p:nvSpPr>
        <p:spPr>
          <a:xfrm>
            <a:off x="2528248" y="4329752"/>
            <a:ext cx="229001" cy="228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วงรี 8"/>
          <p:cNvSpPr/>
          <p:nvPr/>
        </p:nvSpPr>
        <p:spPr>
          <a:xfrm>
            <a:off x="4239904" y="60960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987636" y="3852446"/>
            <a:ext cx="450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15.1</a:t>
            </a:r>
            <a:endParaRPr lang="th-TH" sz="1600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835236" y="4114800"/>
            <a:ext cx="450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15.2</a:t>
            </a:r>
            <a:endParaRPr lang="th-TH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191000" y="6036943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16</a:t>
            </a:r>
            <a:endParaRPr lang="th-TH" sz="2400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362200" y="4309646"/>
            <a:ext cx="450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15.3</a:t>
            </a:r>
            <a:endParaRPr lang="th-TH" sz="1600" dirty="0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7010412" y="397258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15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728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47649" r="2144" b="5708"/>
          <a:stretch/>
        </p:blipFill>
        <p:spPr bwMode="auto">
          <a:xfrm>
            <a:off x="1237397" y="2590800"/>
            <a:ext cx="704548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16. กดปุ่ม “บันทึก”</a:t>
            </a:r>
          </a:p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17. ระบบแสดงกล่องข้อความ “ต้องการบันทึกข้อมูลใช่หรือไม่” กดปุ่ม “ตกลง”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วงรี 2"/>
          <p:cNvSpPr/>
          <p:nvPr/>
        </p:nvSpPr>
        <p:spPr>
          <a:xfrm>
            <a:off x="6400800" y="3304464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362712" y="3237335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17</a:t>
            </a:r>
            <a:endParaRPr lang="th-TH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672" y="5168005"/>
            <a:ext cx="1427628" cy="60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57200" y="5125105"/>
            <a:ext cx="4626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18. จากนั้นกด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“ไปขั้นตอนที่ 2”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3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64812"/>
            <a:ext cx="6234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จากนั้นมาหน้า 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Template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รายงานขอซื้อขอจ้าง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9728" y="811143"/>
            <a:ext cx="2169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19. กดปุ่ม “บันทึก”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8" y="1447800"/>
            <a:ext cx="745293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วงรี 3"/>
          <p:cNvSpPr/>
          <p:nvPr/>
        </p:nvSpPr>
        <p:spPr>
          <a:xfrm>
            <a:off x="5152775" y="5428749"/>
            <a:ext cx="286251" cy="286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067312" y="5310264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19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35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89" y="1524000"/>
            <a:ext cx="7269039" cy="519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72891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20. ระบบแสดงกล่องข้อความ “ต้องการบันทึกข้อมูลใช่หรือไม่” 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กดปุ่ม “ตกลง”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2" b="19546"/>
          <a:stretch/>
        </p:blipFill>
        <p:spPr bwMode="auto">
          <a:xfrm>
            <a:off x="2438400" y="682388"/>
            <a:ext cx="857815" cy="52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วงรี 1"/>
          <p:cNvSpPr/>
          <p:nvPr/>
        </p:nvSpPr>
        <p:spPr>
          <a:xfrm>
            <a:off x="5123949" y="1618749"/>
            <a:ext cx="286251" cy="286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050832" y="1525109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20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728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560433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762000" y="381000"/>
            <a:ext cx="3709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21. กด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“ไปขั้นตอนที่ 3”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16" y="508901"/>
            <a:ext cx="1264461" cy="51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5625152" y="5527344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541016" y="544543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93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034" r="8157" b="6530"/>
          <a:stretch/>
        </p:blipFill>
        <p:spPr bwMode="auto">
          <a:xfrm>
            <a:off x="190500" y="1633182"/>
            <a:ext cx="1851261" cy="69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" y="152400"/>
            <a:ext cx="3467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จากนั้นมา ขั้นตอนที่ 3 ตัวอย่างรายงานขอซื้อขอจ้าง</a:t>
            </a:r>
          </a:p>
          <a:p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22. </a:t>
            </a: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กดปุ่ม </a:t>
            </a:r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“กลับสู่หน้าหลัก”</a:t>
            </a:r>
            <a:endParaRPr lang="th-TH" sz="3200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52400"/>
            <a:ext cx="537210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7772400" y="6055056"/>
            <a:ext cx="228600" cy="228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658112" y="5937574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22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435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/>
          <a:stretch/>
        </p:blipFill>
        <p:spPr bwMode="auto">
          <a:xfrm>
            <a:off x="4171666" y="876040"/>
            <a:ext cx="2057400" cy="63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143" y="228600"/>
            <a:ext cx="3302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การแต่งตั้งคณะกรรมการ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79669" y="876040"/>
            <a:ext cx="3316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23.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กดปุ่ม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“รายละเอียด/แก้ไข”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8" y="1506205"/>
            <a:ext cx="8339602" cy="519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วงรี 3"/>
          <p:cNvSpPr/>
          <p:nvPr/>
        </p:nvSpPr>
        <p:spPr>
          <a:xfrm>
            <a:off x="5750256" y="3096904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674068" y="298198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23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728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3" y="1524000"/>
            <a:ext cx="7652053" cy="45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838200" y="533400"/>
            <a:ext cx="2619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24.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กดปุ่ม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“เพิ่มรายชื่อ”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533400"/>
            <a:ext cx="11574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7668904" y="2563504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92716" y="2454294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24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93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74427" y="190500"/>
            <a:ext cx="4007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25.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กดปุ่ม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“แสดงรายละเอียดเพิ่มเติม”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55" y="249127"/>
            <a:ext cx="221646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2" y="744427"/>
            <a:ext cx="8372225" cy="569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5831433" y="2895600"/>
            <a:ext cx="381711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755968" y="278639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25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35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397836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47990"/>
            <a:ext cx="5166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26. กรอกข้อมูล “ตำแหน่งในคณะกรรมการ”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วงรี 2"/>
          <p:cNvSpPr/>
          <p:nvPr/>
        </p:nvSpPr>
        <p:spPr>
          <a:xfrm>
            <a:off x="4612944" y="3088944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550416" y="3028664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26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5728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21260" r="14505" b="4197"/>
          <a:stretch/>
        </p:blipFill>
        <p:spPr bwMode="auto">
          <a:xfrm>
            <a:off x="76200" y="2667000"/>
            <a:ext cx="6158052" cy="4029694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6" t="14067" r="19766" b="27834"/>
          <a:stretch/>
        </p:blipFill>
        <p:spPr bwMode="auto">
          <a:xfrm>
            <a:off x="3967632" y="1480457"/>
            <a:ext cx="5045739" cy="2939143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914400"/>
            <a:ext cx="471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006600"/>
                </a:solidFill>
                <a:cs typeface="+mj-cs"/>
              </a:rPr>
              <a:t>คลิกเลือกเงื่อนไขในการจัดซื้อจัดจ้าง </a:t>
            </a:r>
            <a:endParaRPr lang="th-TH" sz="3600" b="1" dirty="0">
              <a:solidFill>
                <a:srgbClr val="006600"/>
              </a:solidFill>
              <a:cs typeface="+mj-cs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059875" y="4600700"/>
            <a:ext cx="1219200" cy="3810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ลูกศรเชื่อมต่อแบบตรง 6"/>
          <p:cNvCxnSpPr>
            <a:stCxn id="5" idx="3"/>
          </p:cNvCxnSpPr>
          <p:nvPr/>
        </p:nvCxnSpPr>
        <p:spPr>
          <a:xfrm flipV="1">
            <a:off x="4279075" y="4267200"/>
            <a:ext cx="743683" cy="5240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70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9"/>
          <a:stretch/>
        </p:blipFill>
        <p:spPr bwMode="auto">
          <a:xfrm>
            <a:off x="3727828" y="693029"/>
            <a:ext cx="105809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381" y="254700"/>
            <a:ext cx="8258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27. “เมื่อกรอกข้อมูลเสร็จโปรดตรวจสอบข้อมูลว่าถูกต้องหรือไม่ </a:t>
            </a:r>
          </a:p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ถ้าถูกต้อง” กดปุ่ม “บันทึก”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7" y="1455028"/>
            <a:ext cx="7630345" cy="532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3932291" y="5748062"/>
            <a:ext cx="278495" cy="314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842950" y="564898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27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93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518599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09599" y="76200"/>
            <a:ext cx="7315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28.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  <p:sp>
        <p:nvSpPr>
          <p:cNvPr id="4" name="วงรี 3"/>
          <p:cNvSpPr/>
          <p:nvPr/>
        </p:nvSpPr>
        <p:spPr>
          <a:xfrm>
            <a:off x="5105400" y="2209800"/>
            <a:ext cx="278495" cy="314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009084" y="2105628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28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35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93" y="319351"/>
            <a:ext cx="264907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36746"/>
            <a:ext cx="8534400" cy="578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81000" y="231846"/>
            <a:ext cx="5719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29. กด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“จัดทำร่างคำสั่งแต่งตั้งคณะกรรมการ”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วงรี 2"/>
          <p:cNvSpPr/>
          <p:nvPr/>
        </p:nvSpPr>
        <p:spPr>
          <a:xfrm>
            <a:off x="4624574" y="4011304"/>
            <a:ext cx="346364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572024" y="397258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29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728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907451" cy="57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85800" y="152400"/>
            <a:ext cx="2733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30. กด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ปุ่ม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“บันทึก”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วงรี 2"/>
          <p:cNvSpPr/>
          <p:nvPr/>
        </p:nvSpPr>
        <p:spPr>
          <a:xfrm>
            <a:off x="3505200" y="5617192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429000" y="5507982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30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93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7" y="1276529"/>
            <a:ext cx="7924801" cy="547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609599" y="76200"/>
            <a:ext cx="7315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31.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  <p:sp>
        <p:nvSpPr>
          <p:cNvPr id="2" name="วงรี 1"/>
          <p:cNvSpPr/>
          <p:nvPr/>
        </p:nvSpPr>
        <p:spPr>
          <a:xfrm>
            <a:off x="4419600" y="1711656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343412" y="160020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31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35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8017"/>
            <a:ext cx="7848600" cy="544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78893" y="381000"/>
            <a:ext cx="3709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32.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กดปุ่ม “ไปขั้นตอนที่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2”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วงรี 2"/>
          <p:cNvSpPr/>
          <p:nvPr/>
        </p:nvSpPr>
        <p:spPr>
          <a:xfrm>
            <a:off x="4191000" y="5715000"/>
            <a:ext cx="3429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131316" y="560579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32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35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5574"/>
            <a:ext cx="7848600" cy="562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81000" y="225019"/>
            <a:ext cx="2733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33. กด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ปุ่ม “บันทึก”</a:t>
            </a:r>
          </a:p>
        </p:txBody>
      </p:sp>
      <p:sp>
        <p:nvSpPr>
          <p:cNvPr id="3" name="วงรี 2"/>
          <p:cNvSpPr/>
          <p:nvPr/>
        </p:nvSpPr>
        <p:spPr>
          <a:xfrm>
            <a:off x="5113360" y="5867400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113360" y="579629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33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20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4285"/>
            <a:ext cx="7467600" cy="53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04800" y="152400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34.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  <p:sp>
        <p:nvSpPr>
          <p:cNvPr id="3" name="วงรี 2"/>
          <p:cNvSpPr/>
          <p:nvPr/>
        </p:nvSpPr>
        <p:spPr>
          <a:xfrm>
            <a:off x="5070144" y="1371600"/>
            <a:ext cx="304800" cy="2942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993956" y="1285599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34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344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24" y="1143000"/>
            <a:ext cx="7901976" cy="549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78893" y="228600"/>
            <a:ext cx="3709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35.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กดปุ่ม “ไปขั้นตอนที่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วงรี 1"/>
          <p:cNvSpPr/>
          <p:nvPr/>
        </p:nvSpPr>
        <p:spPr>
          <a:xfrm>
            <a:off x="5519462" y="5638800"/>
            <a:ext cx="314876" cy="314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448312" y="5534628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35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859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77240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78893" y="228600"/>
            <a:ext cx="3825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36.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กดปุ่ม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“กลับสู่หน้าหลัก”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วงรี 1"/>
          <p:cNvSpPr/>
          <p:nvPr/>
        </p:nvSpPr>
        <p:spPr>
          <a:xfrm>
            <a:off x="4876800" y="5699158"/>
            <a:ext cx="314876" cy="314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00588" y="5594986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36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991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12899" r="19526" b="24970"/>
          <a:stretch/>
        </p:blipFill>
        <p:spPr bwMode="auto">
          <a:xfrm>
            <a:off x="533400" y="1585355"/>
            <a:ext cx="8325350" cy="5112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223" y="881390"/>
            <a:ext cx="4895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เงื่อนไขการจัดซื้อจัดจ้าง ตามมาตรา  56(2) </a:t>
            </a:r>
            <a:endParaRPr lang="th-TH" sz="3200" b="1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870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799"/>
            <a:ext cx="8275935" cy="566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78893" y="228600"/>
            <a:ext cx="4777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37.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กดปุ่ม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“กลับสู่หน้าหลัก” อีกครั้ง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วงรี 1"/>
          <p:cNvSpPr/>
          <p:nvPr/>
        </p:nvSpPr>
        <p:spPr>
          <a:xfrm>
            <a:off x="5638800" y="36576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556222" y="3586490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37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061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209604" cy="563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78893" y="228600"/>
            <a:ext cx="4509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38.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กดปุ่ม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“บันทึกเลขที่และวันที่”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วงรี 1"/>
          <p:cNvSpPr/>
          <p:nvPr/>
        </p:nvSpPr>
        <p:spPr>
          <a:xfrm>
            <a:off x="3916711" y="3127349"/>
            <a:ext cx="377785" cy="377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860304" y="3054664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38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859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3400"/>
            <a:ext cx="6951907" cy="622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28600" y="7960"/>
            <a:ext cx="5729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จากนั้นจะมาหน้าจอ “บันทึกเลขที่และวันที่”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91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872062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04800" y="152400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40061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697"/>
            <a:ext cx="8753617" cy="661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9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5" r="52779" b="93793"/>
          <a:stretch/>
        </p:blipFill>
        <p:spPr bwMode="auto">
          <a:xfrm>
            <a:off x="218364" y="261582"/>
            <a:ext cx="2905836" cy="7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/>
          <a:stretch/>
        </p:blipFill>
        <p:spPr bwMode="auto">
          <a:xfrm>
            <a:off x="3124200" y="0"/>
            <a:ext cx="5886450" cy="677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1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0664"/>
            <a:ext cx="6705600" cy="672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1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6501"/>
            <a:ext cx="7620000" cy="532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04800" y="152400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9.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37859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2369"/>
            <a:ext cx="8458200" cy="669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1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351"/>
            <a:ext cx="8632909" cy="673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1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8" r="2145" b="14719"/>
          <a:stretch/>
        </p:blipFill>
        <p:spPr bwMode="auto">
          <a:xfrm>
            <a:off x="76200" y="1752600"/>
            <a:ext cx="8928472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974" y="1086300"/>
            <a:ext cx="6290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006600"/>
                </a:solidFill>
                <a:latin typeface="Angsana New" pitchFamily="18" charset="-34"/>
                <a:cs typeface="Angsana New" pitchFamily="18" charset="-34"/>
              </a:rPr>
              <a:t>คลิก  เลือกเงื่อนไขการจัดซื้อจัดจ้าง  ตามมาตรา 56(2)  ข</a:t>
            </a:r>
            <a:endParaRPr lang="th-TH" sz="3200" b="1" dirty="0">
              <a:solidFill>
                <a:srgbClr val="0066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3247900" y="3276600"/>
            <a:ext cx="304800" cy="304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870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9" y="960230"/>
            <a:ext cx="7880909" cy="566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829" y="304800"/>
            <a:ext cx="7393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ขั้นตอนต่อไป “จัดทำร่างเอกสารและหนังสือเชิญชวน” ได้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172200" y="2362200"/>
            <a:ext cx="685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59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จัดทำร่างเอกสาร /หนังสือเชิญชวน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1. สำหรับการจัดซื้อจัดจ้างโดยวิธีเฉพาะเจาะจง ให้ผู้ใช้เลือกว่าต้อง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การการจัดทำร่างเอกสารหรือ หนังสือเชิญชวนหรือไม่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2. การบันทึกรายชื่อผู้ได้รับคัดเลือก ให้กดปุ่ม “รายละเอียด / แก้ไข”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2" b="35165"/>
          <a:stretch/>
        </p:blipFill>
        <p:spPr>
          <a:xfrm>
            <a:off x="227463" y="2743201"/>
            <a:ext cx="8686800" cy="37338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600200" y="4267200"/>
            <a:ext cx="5562600" cy="533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91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2" b="35165"/>
          <a:stretch/>
        </p:blipFill>
        <p:spPr>
          <a:xfrm>
            <a:off x="228600" y="1905000"/>
            <a:ext cx="8686800" cy="37338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5279408" y="3810000"/>
            <a:ext cx="1219200" cy="4191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228600" y="304800"/>
            <a:ext cx="861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จัดทำร่างเอกสาร /หนังสือเชิญชวน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2. การบันทึกรายชื่อผู้ได้รับคัดเลือก ให้กดปุ่ม “รายละเอียด / แก้ไข”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61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772241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20637"/>
            <a:ext cx="4902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3. กดปุ่ม “เพิ่มรายชื่อผู้ประกอบการ”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743200" y="3810000"/>
            <a:ext cx="1295400" cy="381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59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73116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4. บันทึก “เลขประจำตัวผู้เสียภาษี / เลขประจำตัว 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e-GP</a:t>
            </a: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. กดปุ่ม “แว่นขยาย”</a:t>
            </a:r>
          </a:p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6. กดปุ่ม “บันทึก”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6115050" cy="512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6096000" y="2286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400800" y="2286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562600" y="5817078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510354" y="5731323"/>
            <a:ext cx="280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6</a:t>
            </a:r>
            <a:endParaRPr lang="th-TH" sz="2000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359104" y="2209800"/>
            <a:ext cx="280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5</a:t>
            </a:r>
            <a:endParaRPr lang="th-TH" sz="2000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043754" y="2209800"/>
            <a:ext cx="280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4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20991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376363"/>
            <a:ext cx="8067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259758"/>
            <a:ext cx="4020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7. กดปุ่ม “ ยืนยันข้อมูลคัดเลือก” 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7550"/>
            <a:ext cx="1143000" cy="28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0960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022914" y="2969567"/>
            <a:ext cx="301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7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40061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95400"/>
            <a:ext cx="80391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59758"/>
            <a:ext cx="3446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8. กดปุ่ม “ กลับสู่หน้าหลัก” 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7315200" y="33528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295637" y="3274367"/>
            <a:ext cx="301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8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7859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143000" y="3048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ขั้นตอน “รายชื่อผู้เสนอราคาและผลการพิจารณา”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391400" cy="530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1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600200" y="228600"/>
            <a:ext cx="5827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จากนั้นคลิก การ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เสนอราคาและยืนยันผู้ชนะ 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31185"/>
            <a:ext cx="2209800" cy="44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8" y="1524000"/>
            <a:ext cx="7413575" cy="502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6025" y="866221"/>
            <a:ext cx="3344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“รายละเอียด / แก้ไข”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61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924800" cy="540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69851" y="533400"/>
            <a:ext cx="3344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กดปุ่ม “รายละเอียด / แก้ไข”</a:t>
            </a:r>
          </a:p>
        </p:txBody>
      </p:sp>
    </p:spTree>
    <p:extLst>
      <p:ext uri="{BB962C8B-B14F-4D97-AF65-F5344CB8AC3E}">
        <p14:creationId xmlns:p14="http://schemas.microsoft.com/office/powerpoint/2010/main" val="37859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0" t="20677" r="14523" b="5696"/>
          <a:stretch/>
        </p:blipFill>
        <p:spPr bwMode="auto">
          <a:xfrm>
            <a:off x="609600" y="1609421"/>
            <a:ext cx="8001000" cy="509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81000" y="-18288"/>
            <a:ext cx="8229600" cy="8564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วิธีเฉพาะเจาะจง</a:t>
            </a:r>
            <a:endParaRPr lang="th-TH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952204"/>
            <a:ext cx="4649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latin typeface="Angsana New" pitchFamily="18" charset="-34"/>
                <a:cs typeface="Angsana New" pitchFamily="18" charset="-34"/>
              </a:rPr>
              <a:t>คลิก  เลือกตัวเลือกประเภทการจัดหา</a:t>
            </a:r>
            <a:endParaRPr lang="th-TH" sz="3600" b="1" dirty="0">
              <a:solidFill>
                <a:srgbClr val="0000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695700" y="4419600"/>
            <a:ext cx="1866900" cy="1600200"/>
          </a:xfrm>
          <a:prstGeom prst="roundRect">
            <a:avLst>
              <a:gd name="adj" fmla="val 1073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752600" y="4555425"/>
            <a:ext cx="853607" cy="285750"/>
          </a:xfrm>
          <a:prstGeom prst="roundRect">
            <a:avLst>
              <a:gd name="adj" fmla="val 3447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870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558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28084" y="408305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20991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63" y="320980"/>
            <a:ext cx="1981200" cy="47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653322" y="296385"/>
            <a:ext cx="3735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กดปุ่ม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“ดำเนินการขั้นตอนต่อไป”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37323"/>
            <a:ext cx="8480606" cy="574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1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32166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28084" y="2286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37859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2815"/>
            <a:ext cx="8382000" cy="569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033"/>
            <a:ext cx="1905000" cy="3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53322" y="296385"/>
            <a:ext cx="3978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กดปุ่ม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“ยืนยันผู้ชนะการเสนอราคา”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91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2999"/>
            <a:ext cx="8229600" cy="559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28084" y="2286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7.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40061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28600"/>
            <a:ext cx="6186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ขั้นตอน “จัดทำและประกาศ ผู้ชนะการเสนอราคา” ได้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4" name="กลุ่ม 3"/>
          <p:cNvGrpSpPr/>
          <p:nvPr/>
        </p:nvGrpSpPr>
        <p:grpSpPr>
          <a:xfrm>
            <a:off x="419877" y="990600"/>
            <a:ext cx="8180221" cy="5716055"/>
            <a:chOff x="419877" y="990600"/>
            <a:chExt cx="8180221" cy="5716055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877" y="990600"/>
              <a:ext cx="8180221" cy="5716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5919746" y="2819400"/>
              <a:ext cx="928509" cy="1029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7859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444" y="781895"/>
            <a:ext cx="1850356" cy="39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7" y="1600200"/>
            <a:ext cx="870569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33400" y="2286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จัดทำ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ผู้ชนะ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การเสนอราคา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หนังสืออนุมัติสั่งซื้อสั่ง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จ้าง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43000" y="3200400"/>
            <a:ext cx="6324600" cy="381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91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82000" cy="569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609"/>
            <a:ext cx="685800" cy="40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7143" y="236408"/>
            <a:ext cx="2032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“บันทึก”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61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25910"/>
            <a:ext cx="8061251" cy="551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28084" y="2286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ระบบแสดงกล่องข้อความ “ต้องการบันทึกข้อมูลใช่หรือไม่” กดปุ่ม “ตกลง”</a:t>
            </a:r>
          </a:p>
        </p:txBody>
      </p:sp>
    </p:spTree>
    <p:extLst>
      <p:ext uri="{BB962C8B-B14F-4D97-AF65-F5344CB8AC3E}">
        <p14:creationId xmlns:p14="http://schemas.microsoft.com/office/powerpoint/2010/main" val="39432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55" y="249713"/>
            <a:ext cx="1226096" cy="42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52400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กดปุ่ม “ไปขั้นตอนที่ 2”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20478"/>
            <a:ext cx="8534400" cy="580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61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2836</Words>
  <Application>Microsoft Office PowerPoint</Application>
  <PresentationFormat>นำเสนอทางหน้าจอ (4:3)</PresentationFormat>
  <Paragraphs>395</Paragraphs>
  <Slides>162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162</vt:i4>
      </vt:variant>
    </vt:vector>
  </HeadingPairs>
  <TitlesOfParts>
    <vt:vector size="163" baseType="lpstr">
      <vt:lpstr>ชุดรูปแบบของ Office</vt:lpstr>
      <vt:lpstr>การจัดซื้อจัดจ้างภาครัฐด้วย  วิธีการทางอิเล็กทรอนิกส์ (e-GP) ระยะที่ 3</vt:lpstr>
      <vt:lpstr>วิธีเฉพาะเจาะจง</vt:lpstr>
      <vt:lpstr>งานนำเสนอ PowerPoint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 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วิธีเฉพาะเจาะจง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OBEC54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Teacher</dc:creator>
  <cp:lastModifiedBy>money1</cp:lastModifiedBy>
  <cp:revision>104</cp:revision>
  <cp:lastPrinted>2017-09-29T10:49:04Z</cp:lastPrinted>
  <dcterms:created xsi:type="dcterms:W3CDTF">2017-09-29T05:00:32Z</dcterms:created>
  <dcterms:modified xsi:type="dcterms:W3CDTF">2021-03-23T12:22:19Z</dcterms:modified>
</cp:coreProperties>
</file>