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3" r:id="rId3"/>
    <p:sldId id="268" r:id="rId4"/>
    <p:sldId id="266" r:id="rId5"/>
    <p:sldId id="265" r:id="rId6"/>
    <p:sldId id="264" r:id="rId7"/>
    <p:sldId id="267" r:id="rId8"/>
    <p:sldId id="269" r:id="rId9"/>
    <p:sldId id="270" r:id="rId10"/>
    <p:sldId id="271" r:id="rId11"/>
    <p:sldId id="272" r:id="rId12"/>
    <p:sldId id="273" r:id="rId13"/>
    <p:sldId id="275" r:id="rId14"/>
    <p:sldId id="278" r:id="rId15"/>
    <p:sldId id="276" r:id="rId16"/>
    <p:sldId id="277" r:id="rId17"/>
  </p:sldIdLst>
  <p:sldSz cx="9144000" cy="6858000" type="screen4x3"/>
  <p:notesSz cx="6858000" cy="994568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6600FF"/>
    <a:srgbClr val="FF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12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72553-6B29-43C5-B0F5-417C817AD1AE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BA88B-3DF4-44C1-B7E0-1A32E8F54B5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4307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BA88B-3DF4-44C1-B7E0-1A32E8F54B55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0334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1ED8-F4F4-47DC-9DE0-277C1F277EFD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7230-5E31-48D1-A6FF-DE09407F81C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1ED8-F4F4-47DC-9DE0-277C1F277EFD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7230-5E31-48D1-A6FF-DE09407F81C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1ED8-F4F4-47DC-9DE0-277C1F277EFD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7230-5E31-48D1-A6FF-DE09407F81C5}" type="slidenum">
              <a:rPr lang="th-TH" smtClean="0"/>
              <a:t>‹#›</a:t>
            </a:fld>
            <a:endParaRPr lang="th-TH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1ED8-F4F4-47DC-9DE0-277C1F277EFD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7230-5E31-48D1-A6FF-DE09407F81C5}" type="slidenum">
              <a:rPr lang="th-TH" smtClean="0"/>
              <a:t>‹#›</a:t>
            </a:fld>
            <a:endParaRPr lang="th-TH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1ED8-F4F4-47DC-9DE0-277C1F277EFD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7230-5E31-48D1-A6FF-DE09407F81C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1ED8-F4F4-47DC-9DE0-277C1F277EFD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7230-5E31-48D1-A6FF-DE09407F81C5}" type="slidenum">
              <a:rPr lang="th-TH" smtClean="0"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1ED8-F4F4-47DC-9DE0-277C1F277EFD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7230-5E31-48D1-A6FF-DE09407F81C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1ED8-F4F4-47DC-9DE0-277C1F277EFD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7230-5E31-48D1-A6FF-DE09407F81C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1ED8-F4F4-47DC-9DE0-277C1F277EFD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7230-5E31-48D1-A6FF-DE09407F81C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1ED8-F4F4-47DC-9DE0-277C1F277EFD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7230-5E31-48D1-A6FF-DE09407F81C5}" type="slidenum">
              <a:rPr lang="th-TH" smtClean="0"/>
              <a:t>‹#›</a:t>
            </a:fld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1ED8-F4F4-47DC-9DE0-277C1F277EFD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7230-5E31-48D1-A6FF-DE09407F81C5}" type="slidenum">
              <a:rPr lang="th-TH" smtClean="0"/>
              <a:t>‹#›</a:t>
            </a:fld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BE61ED8-F4F4-47DC-9DE0-277C1F277EFD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4B47230-5E31-48D1-A6FF-DE09407F81C5}" type="slidenum">
              <a:rPr lang="th-TH" smtClean="0"/>
              <a:t>‹#›</a:t>
            </a:fld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4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6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8.wdp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1.png"/><Relationship Id="rId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51520" y="2030983"/>
            <a:ext cx="864096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การจัดซื้อจัดจ้าง</a:t>
            </a:r>
            <a:r>
              <a:rPr lang="th-TH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ภาครัฐ</a:t>
            </a:r>
            <a:r>
              <a:rPr lang="th-TH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ด้วยวิธีการ</a:t>
            </a:r>
            <a:r>
              <a:rPr lang="th-TH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ทางอิเล็กทรอนิกส์ (</a:t>
            </a:r>
            <a:r>
              <a:rPr lang="en-US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e-GP)</a:t>
            </a:r>
            <a:endParaRPr lang="th-TH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51520" y="3573016"/>
            <a:ext cx="8640959" cy="1224136"/>
          </a:xfrm>
        </p:spPr>
        <p:txBody>
          <a:bodyPr>
            <a:normAutofit/>
          </a:bodyPr>
          <a:lstStyle/>
          <a:p>
            <a:pPr algn="r"/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สรุป</a:t>
            </a: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ขั้นตอนโดย</a:t>
            </a: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วิธี</a:t>
            </a: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เฉพาะเจาะจง เงื่อนไข ตามมาตรา 56 (2) (ข)  ใน</a:t>
            </a: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ระบบ </a:t>
            </a:r>
            <a:r>
              <a:rPr lang="en-US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e-GP </a:t>
            </a: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ของกรมบัญชีกลาง</a:t>
            </a:r>
            <a:endParaRPr lang="th-TH" sz="3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1" y="332656"/>
            <a:ext cx="1296144" cy="17048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31479" y="4852317"/>
            <a:ext cx="50610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จัดทำโดย</a:t>
            </a:r>
          </a:p>
          <a:p>
            <a:pPr algn="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งานพัสดุ กลุ่มบริหารงานการเงินและสินทรัพย์</a:t>
            </a:r>
          </a:p>
          <a:p>
            <a:pPr algn="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สำนักงานเขตพื้นที่การศึกษาประถมศึกษาเพชรบูรณ์ เขต 3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6230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284"/>
          <a:stretch/>
        </p:blipFill>
        <p:spPr bwMode="auto">
          <a:xfrm>
            <a:off x="107504" y="908720"/>
            <a:ext cx="327411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8791" y="263550"/>
            <a:ext cx="797569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th-TH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ขั้นตอนที่ 6 เพื่อดำเนินการในขั้นตอน </a:t>
            </a:r>
          </a:p>
          <a:p>
            <a:pPr algn="r"/>
            <a:r>
              <a:rPr lang="th-TH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“ตรวจสอบหลักประกันและจัดทำสัญญา”</a:t>
            </a:r>
            <a:endParaRPr lang="th-TH" sz="3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947" r="10997"/>
          <a:stretch/>
        </p:blipFill>
        <p:spPr bwMode="auto">
          <a:xfrm>
            <a:off x="283902" y="2690918"/>
            <a:ext cx="8799973" cy="383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ลูกศรเชื่อมต่อแบบตรง 3"/>
          <p:cNvCxnSpPr/>
          <p:nvPr/>
        </p:nvCxnSpPr>
        <p:spPr>
          <a:xfrm>
            <a:off x="1758150" y="1808820"/>
            <a:ext cx="1881756" cy="176419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7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964"/>
          <a:stretch/>
        </p:blipFill>
        <p:spPr bwMode="auto">
          <a:xfrm>
            <a:off x="251519" y="1124744"/>
            <a:ext cx="3168353" cy="174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8791" y="263550"/>
            <a:ext cx="797569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th-TH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ขั้นตอนที่ 7 เพื่อดำเนินการในขั้นตอน </a:t>
            </a:r>
          </a:p>
          <a:p>
            <a:pPr algn="r"/>
            <a:r>
              <a:rPr lang="th-TH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spc="50" dirty="0" smtClean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“ข้อมูลสาระสำคัญในสัญญา”</a:t>
            </a:r>
            <a:endParaRPr lang="th-TH" sz="3600" b="1" spc="50" dirty="0">
              <a:ln w="11430"/>
              <a:solidFill>
                <a:srgbClr val="66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1" t="4905" r="6963"/>
          <a:stretch/>
        </p:blipFill>
        <p:spPr bwMode="auto">
          <a:xfrm>
            <a:off x="1068667" y="2708920"/>
            <a:ext cx="7815943" cy="3894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ลูกศรเชื่อมต่อแบบตรง 4"/>
          <p:cNvCxnSpPr/>
          <p:nvPr/>
        </p:nvCxnSpPr>
        <p:spPr>
          <a:xfrm>
            <a:off x="2987824" y="1984519"/>
            <a:ext cx="1881756" cy="176419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24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803" t="54401" r="28394" b="21388"/>
          <a:stretch/>
        </p:blipFill>
        <p:spPr bwMode="auto">
          <a:xfrm>
            <a:off x="179512" y="836712"/>
            <a:ext cx="3384375" cy="175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8791" y="263550"/>
            <a:ext cx="797569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th-TH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ขั้นตอนที่ 8 เพื่อดำเนินการในขั้นตอน </a:t>
            </a:r>
          </a:p>
          <a:p>
            <a:pPr algn="r"/>
            <a:r>
              <a:rPr lang="th-TH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“บริหารสัญญา”</a:t>
            </a:r>
            <a:endParaRPr lang="th-TH" sz="36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11"/>
          <a:stretch/>
        </p:blipFill>
        <p:spPr bwMode="auto">
          <a:xfrm>
            <a:off x="982774" y="2348880"/>
            <a:ext cx="790741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ลูกศรเชื่อมต่อแบบตรง 3"/>
          <p:cNvCxnSpPr/>
          <p:nvPr/>
        </p:nvCxnSpPr>
        <p:spPr>
          <a:xfrm>
            <a:off x="2987824" y="1984519"/>
            <a:ext cx="1881756" cy="176419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0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294"/>
          <a:stretch/>
        </p:blipFill>
        <p:spPr bwMode="auto">
          <a:xfrm>
            <a:off x="641312" y="1700807"/>
            <a:ext cx="8323176" cy="4989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188640"/>
            <a:ext cx="7975697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th-TH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ขั้นตอนที่ 8 เพื่อดำเนินการในขั้นตอน </a:t>
            </a:r>
          </a:p>
          <a:p>
            <a:pPr algn="r"/>
            <a:r>
              <a:rPr lang="th-TH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“บริหารสัญญา”</a:t>
            </a:r>
            <a:endParaRPr lang="th-TH" sz="4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คำบรรยายภาพแบบสี่เหลี่ยมมุมมน 2"/>
          <p:cNvSpPr/>
          <p:nvPr/>
        </p:nvSpPr>
        <p:spPr>
          <a:xfrm>
            <a:off x="6156176" y="5661248"/>
            <a:ext cx="792088" cy="360040"/>
          </a:xfrm>
          <a:prstGeom prst="wedgeRoundRectCallout">
            <a:avLst>
              <a:gd name="adj1" fmla="val -19458"/>
              <a:gd name="adj2" fmla="val 113899"/>
              <a:gd name="adj3" fmla="val 16667"/>
            </a:avLst>
          </a:prstGeom>
          <a:solidFill>
            <a:schemeClr val="bg1">
              <a:lumMod val="95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คำบรรยายภาพแบบสี่เหลี่ยมมุมมน 6"/>
          <p:cNvSpPr/>
          <p:nvPr/>
        </p:nvSpPr>
        <p:spPr>
          <a:xfrm>
            <a:off x="5151276" y="5661248"/>
            <a:ext cx="792088" cy="360040"/>
          </a:xfrm>
          <a:prstGeom prst="wedgeRoundRectCallout">
            <a:avLst>
              <a:gd name="adj1" fmla="val -11213"/>
              <a:gd name="adj2" fmla="val 101805"/>
              <a:gd name="adj3" fmla="val 16667"/>
            </a:avLst>
          </a:prstGeom>
          <a:solidFill>
            <a:schemeClr val="bg1">
              <a:lumMod val="95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1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8" name="คำบรรยายภาพแบบสี่เหลี่ยมมุมมน 7"/>
          <p:cNvSpPr/>
          <p:nvPr/>
        </p:nvSpPr>
        <p:spPr>
          <a:xfrm>
            <a:off x="7524328" y="5661248"/>
            <a:ext cx="792088" cy="504056"/>
          </a:xfrm>
          <a:prstGeom prst="wedgeRoundRectCallout">
            <a:avLst>
              <a:gd name="adj1" fmla="val -60688"/>
              <a:gd name="adj2" fmla="val 77257"/>
              <a:gd name="adj3" fmla="val 16667"/>
            </a:avLst>
          </a:prstGeom>
          <a:solidFill>
            <a:schemeClr val="bg1">
              <a:lumMod val="95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372200" y="5589240"/>
            <a:ext cx="308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 smtClean="0"/>
              <a:t>2</a:t>
            </a:r>
            <a:endParaRPr lang="th-TH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7766323" y="5651666"/>
            <a:ext cx="308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b="1" dirty="0" smtClean="0"/>
              <a:t>3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37216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ตัวอย่าง ขอบเขตของงานการจัดซื้อ วัสดุ</a:t>
            </a:r>
            <a:endParaRPr lang="th-TH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24518"/>
            <a:ext cx="8352928" cy="59888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5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55" t="14474" r="31874" b="6786"/>
          <a:stretch/>
        </p:blipFill>
        <p:spPr bwMode="auto">
          <a:xfrm>
            <a:off x="323528" y="824518"/>
            <a:ext cx="8496944" cy="59888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16632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ตัวอย่าง ขอบเขตของงานการจัดจ้างถ่ายเอกสาร</a:t>
            </a:r>
            <a:endParaRPr lang="th-TH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95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46487"/>
            <a:ext cx="8424936" cy="606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16632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ตัวอย่าง ขอบเขตของงานการจ้างทำเอกสารและเข้าเล่ม</a:t>
            </a:r>
            <a:endParaRPr lang="th-TH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727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398" y="116632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กรณีตามพระราชบัญญัติการจัดซื้อจัดจ้างและบริหารพัสดุภาครัฐ พ.ศ. 2560 มาตรา 56 (2) (ข)</a:t>
            </a:r>
            <a:endParaRPr lang="th-TH" sz="4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138082" y="1484784"/>
            <a:ext cx="4961615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36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วงเงินจัดซื้อจัดจ้างไม่เกิน 100,000 บาท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91" t="27161" r="32586" b="5891"/>
          <a:stretch/>
        </p:blipFill>
        <p:spPr bwMode="auto">
          <a:xfrm>
            <a:off x="2927951" y="2131115"/>
            <a:ext cx="3444249" cy="463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42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2" b="2001"/>
          <a:stretch/>
        </p:blipFill>
        <p:spPr bwMode="auto">
          <a:xfrm>
            <a:off x="97971" y="1988839"/>
            <a:ext cx="3537925" cy="46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84984"/>
            <a:ext cx="7645498" cy="259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ลูกศรเชื่อมต่อแบบตรง 3"/>
          <p:cNvCxnSpPr/>
          <p:nvPr/>
        </p:nvCxnSpPr>
        <p:spPr>
          <a:xfrm>
            <a:off x="3411478" y="2294449"/>
            <a:ext cx="1160522" cy="127856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สี่เหลี่ยมผืนผ้า 6"/>
          <p:cNvSpPr/>
          <p:nvPr/>
        </p:nvSpPr>
        <p:spPr>
          <a:xfrm>
            <a:off x="1823220" y="116632"/>
            <a:ext cx="5989140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วงเงินจัดซื้อจัดจ้างไม่เกิน 100,000 บาท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8017" y="890403"/>
            <a:ext cx="60869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ขั้นตอนที่ 1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เพื่อดำเนินการในขั้นตอน </a:t>
            </a:r>
          </a:p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“จัดทำรายงานขอซื้อขอจ้างและแต่งตั้งคณะกรรมการ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156176" y="4095840"/>
            <a:ext cx="216024" cy="247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5652120" y="4653136"/>
            <a:ext cx="14401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006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16" y="908720"/>
            <a:ext cx="3291608" cy="433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962" y="3157354"/>
            <a:ext cx="7817141" cy="362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ลูกศรเชื่อมต่อแบบตรง 3"/>
          <p:cNvCxnSpPr/>
          <p:nvPr/>
        </p:nvCxnSpPr>
        <p:spPr>
          <a:xfrm>
            <a:off x="3419872" y="1789202"/>
            <a:ext cx="648072" cy="149578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7698" y="188640"/>
            <a:ext cx="817679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th-TH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ขั้นตอนที่ 2 </a:t>
            </a:r>
            <a:r>
              <a:rPr lang="th-TH" sz="36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เพื่อดำเนินการในขั้นตอน </a:t>
            </a:r>
          </a:p>
          <a:p>
            <a:pPr algn="r"/>
            <a:r>
              <a:rPr lang="th-TH" sz="3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“จัดทำร่างเอกสารและหนังสือเชิญชวน”</a:t>
            </a:r>
            <a:endParaRPr lang="th-TH" sz="36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580112" y="4149080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984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1301" y="188640"/>
            <a:ext cx="839117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th-TH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ขั้นตอนที่ 3 เพื่อดำเนินการในขั้นตอน </a:t>
            </a:r>
          </a:p>
          <a:p>
            <a:pPr algn="r"/>
            <a:r>
              <a:rPr lang="th-TH" sz="3600" b="1" spc="50" dirty="0" smtClean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“รายชื่อผู้เสนอราคาและผลการพิจารณา”</a:t>
            </a:r>
            <a:endParaRPr lang="th-TH" sz="3600" b="1" spc="50" dirty="0">
              <a:ln w="11430"/>
              <a:solidFill>
                <a:srgbClr val="66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233683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12" y="3061667"/>
            <a:ext cx="7962190" cy="367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ลูกศรเชื่อมต่อแบบตรง 3"/>
          <p:cNvCxnSpPr/>
          <p:nvPr/>
        </p:nvCxnSpPr>
        <p:spPr>
          <a:xfrm>
            <a:off x="3347864" y="2276872"/>
            <a:ext cx="936104" cy="1368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42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588224" y="4221088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740352" y="4253678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467544" y="188640"/>
            <a:ext cx="846318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th-TH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ขั้นตอนที่ 4 เพื่อดำเนินการในขั้นตอน </a:t>
            </a:r>
          </a:p>
          <a:p>
            <a:pPr algn="r"/>
            <a:r>
              <a:rPr lang="th-TH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“จัดทำประกาศ ผู้ชนะการเสนอราคา”</a:t>
            </a:r>
            <a:endParaRPr lang="th-TH" sz="36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51" y="988031"/>
            <a:ext cx="3238424" cy="401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56992"/>
            <a:ext cx="7344816" cy="345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ลูกศรเชื่อมต่อแบบตรง 4"/>
          <p:cNvCxnSpPr/>
          <p:nvPr/>
        </p:nvCxnSpPr>
        <p:spPr>
          <a:xfrm>
            <a:off x="3419872" y="2780928"/>
            <a:ext cx="720080" cy="122413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สี่เหลี่ยมผืนผ้า 9"/>
          <p:cNvSpPr/>
          <p:nvPr/>
        </p:nvSpPr>
        <p:spPr>
          <a:xfrm>
            <a:off x="7020272" y="4386876"/>
            <a:ext cx="216024" cy="176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984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5"/>
          <a:stretch/>
        </p:blipFill>
        <p:spPr bwMode="auto">
          <a:xfrm>
            <a:off x="435319" y="861526"/>
            <a:ext cx="289571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1301" y="188640"/>
            <a:ext cx="839775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th-TH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ขั้นตอนที่ 4 เพื่อดำเนินการในขั้นตอน </a:t>
            </a:r>
          </a:p>
          <a:p>
            <a:pPr algn="r"/>
            <a:r>
              <a:rPr lang="th-TH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จัดทำประกาศ ผู้ชนะขึ้นเว็บไซต์</a:t>
            </a:r>
            <a:r>
              <a:rPr lang="th-TH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”</a:t>
            </a:r>
            <a:endParaRPr lang="th-TH" sz="4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644074" y="5829805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1" name="กลุ่ม 10"/>
          <p:cNvGrpSpPr/>
          <p:nvPr/>
        </p:nvGrpSpPr>
        <p:grpSpPr>
          <a:xfrm>
            <a:off x="1527745" y="2780928"/>
            <a:ext cx="7588736" cy="3755606"/>
            <a:chOff x="1527745" y="2780928"/>
            <a:chExt cx="7588736" cy="3755606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745" y="2780928"/>
              <a:ext cx="7588736" cy="3755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สี่เหลี่ยมผืนผ้า 8"/>
            <p:cNvSpPr/>
            <p:nvPr/>
          </p:nvSpPr>
          <p:spPr>
            <a:xfrm>
              <a:off x="6084168" y="5373216"/>
              <a:ext cx="576064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07495" y="5456257"/>
              <a:ext cx="5315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 smtClean="0">
                  <a:latin typeface="TH SarabunPSK" pitchFamily="34" charset="-34"/>
                  <a:cs typeface="TH SarabunPSK" pitchFamily="34" charset="-34"/>
                </a:rPr>
                <a:t>50,000.00</a:t>
              </a:r>
              <a:endParaRPr lang="th-TH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cxnSp>
        <p:nvCxnSpPr>
          <p:cNvPr id="4" name="ลูกศรเชื่อมต่อแบบตรง 3"/>
          <p:cNvCxnSpPr/>
          <p:nvPr/>
        </p:nvCxnSpPr>
        <p:spPr>
          <a:xfrm>
            <a:off x="2915816" y="2636912"/>
            <a:ext cx="4608512" cy="295232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42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87626" y="1052736"/>
            <a:ext cx="301001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7625" y="116632"/>
            <a:ext cx="909464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ขั้นตอนที่ 5 เพื่อดำเนินการในขั้นตอน  </a:t>
            </a:r>
            <a:r>
              <a:rPr lang="th-TH" sz="36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“จัดทำร่างสัญญา”</a:t>
            </a:r>
            <a:endParaRPr lang="th-TH" sz="3600" b="1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1" t="1870" r="10129" b="671"/>
          <a:stretch/>
        </p:blipFill>
        <p:spPr bwMode="auto">
          <a:xfrm>
            <a:off x="1547664" y="2170618"/>
            <a:ext cx="7511144" cy="453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ลูกศรเชื่อมต่อแบบตรง 3"/>
          <p:cNvCxnSpPr/>
          <p:nvPr/>
        </p:nvCxnSpPr>
        <p:spPr>
          <a:xfrm>
            <a:off x="2114180" y="1340768"/>
            <a:ext cx="3609948" cy="331236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61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90381"/>
            <a:ext cx="811971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ขั้นตอนที่ 5 </a:t>
            </a:r>
            <a:r>
              <a:rPr lang="th-TH" sz="3600" b="1" spc="50" dirty="0" smtClean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เพื่อดำเนินการในขั้นตอน  “จัดทำร่างสัญญา”</a:t>
            </a:r>
            <a:endParaRPr lang="th-TH" sz="3600" b="1" spc="50" dirty="0">
              <a:ln w="11430"/>
              <a:solidFill>
                <a:srgbClr val="66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89" t="13744" r="16614" b="-4521"/>
          <a:stretch/>
        </p:blipFill>
        <p:spPr bwMode="auto">
          <a:xfrm>
            <a:off x="580661" y="1785256"/>
            <a:ext cx="7981778" cy="445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29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ูปคลื่น">
  <a:themeElements>
    <a:clrScheme name="รูปคลื่น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รูปคลื่น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รูปคลื่น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255</TotalTime>
  <Words>269</Words>
  <Application>Microsoft Office PowerPoint</Application>
  <PresentationFormat>นำเสนอทางหน้าจอ (4:3)</PresentationFormat>
  <Paragraphs>36</Paragraphs>
  <Slides>16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16</vt:i4>
      </vt:variant>
    </vt:vector>
  </HeadingPairs>
  <TitlesOfParts>
    <vt:vector size="23" baseType="lpstr">
      <vt:lpstr>Calibri</vt:lpstr>
      <vt:lpstr>Candara</vt:lpstr>
      <vt:lpstr>Cordia New</vt:lpstr>
      <vt:lpstr>KodchiangUPC</vt:lpstr>
      <vt:lpstr>Symbol</vt:lpstr>
      <vt:lpstr>TH SarabunPSK</vt:lpstr>
      <vt:lpstr>รูปคลื่น</vt:lpstr>
      <vt:lpstr>การจัดซื้อจัดจ้างภาครัฐ ด้วยวิธีการทางอิเล็กทรอนิกส์ (e-GP)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การจัดซื้อจัดจ้างภาครัฐด้วย  วิธีการทางอิเล็กทรอนิกส์ (e-GP)</dc:title>
  <dc:creator>money1</dc:creator>
  <cp:lastModifiedBy>sommai_noi</cp:lastModifiedBy>
  <cp:revision>22</cp:revision>
  <cp:lastPrinted>2021-03-25T04:10:05Z</cp:lastPrinted>
  <dcterms:created xsi:type="dcterms:W3CDTF">2021-03-22T03:55:43Z</dcterms:created>
  <dcterms:modified xsi:type="dcterms:W3CDTF">2021-03-25T04:15:40Z</dcterms:modified>
</cp:coreProperties>
</file>